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12" r:id="rId1"/>
  </p:sldMasterIdLst>
  <p:notesMasterIdLst>
    <p:notesMasterId r:id="rId56"/>
  </p:notesMasterIdLst>
  <p:handoutMasterIdLst>
    <p:handoutMasterId r:id="rId57"/>
  </p:handoutMasterIdLst>
  <p:sldIdLst>
    <p:sldId id="627" r:id="rId2"/>
    <p:sldId id="742" r:id="rId3"/>
    <p:sldId id="735" r:id="rId4"/>
    <p:sldId id="714" r:id="rId5"/>
    <p:sldId id="744" r:id="rId6"/>
    <p:sldId id="745" r:id="rId7"/>
    <p:sldId id="746" r:id="rId8"/>
    <p:sldId id="707" r:id="rId9"/>
    <p:sldId id="741" r:id="rId10"/>
    <p:sldId id="743" r:id="rId11"/>
    <p:sldId id="712" r:id="rId12"/>
    <p:sldId id="740" r:id="rId13"/>
    <p:sldId id="764" r:id="rId14"/>
    <p:sldId id="711" r:id="rId15"/>
    <p:sldId id="696" r:id="rId16"/>
    <p:sldId id="736" r:id="rId17"/>
    <p:sldId id="762" r:id="rId18"/>
    <p:sldId id="761" r:id="rId19"/>
    <p:sldId id="710" r:id="rId20"/>
    <p:sldId id="738" r:id="rId21"/>
    <p:sldId id="737" r:id="rId22"/>
    <p:sldId id="739" r:id="rId23"/>
    <p:sldId id="701" r:id="rId24"/>
    <p:sldId id="672" r:id="rId25"/>
    <p:sldId id="671" r:id="rId26"/>
    <p:sldId id="693" r:id="rId27"/>
    <p:sldId id="636" r:id="rId28"/>
    <p:sldId id="637" r:id="rId29"/>
    <p:sldId id="638" r:id="rId30"/>
    <p:sldId id="756" r:id="rId31"/>
    <p:sldId id="752" r:id="rId32"/>
    <p:sldId id="753" r:id="rId33"/>
    <p:sldId id="754" r:id="rId34"/>
    <p:sldId id="755" r:id="rId35"/>
    <p:sldId id="684" r:id="rId36"/>
    <p:sldId id="698" r:id="rId37"/>
    <p:sldId id="694" r:id="rId38"/>
    <p:sldId id="700" r:id="rId39"/>
    <p:sldId id="749" r:id="rId40"/>
    <p:sldId id="751" r:id="rId41"/>
    <p:sldId id="757" r:id="rId42"/>
    <p:sldId id="750" r:id="rId43"/>
    <p:sldId id="703" r:id="rId44"/>
    <p:sldId id="759" r:id="rId45"/>
    <p:sldId id="688" r:id="rId46"/>
    <p:sldId id="729" r:id="rId47"/>
    <p:sldId id="734" r:id="rId48"/>
    <p:sldId id="760" r:id="rId49"/>
    <p:sldId id="758" r:id="rId50"/>
    <p:sldId id="730" r:id="rId51"/>
    <p:sldId id="731" r:id="rId52"/>
    <p:sldId id="732" r:id="rId53"/>
    <p:sldId id="733" r:id="rId54"/>
    <p:sldId id="763" r:id="rId55"/>
  </p:sldIdLst>
  <p:sldSz cx="9144000" cy="6858000" type="screen4x3"/>
  <p:notesSz cx="7010400" cy="9232900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4848"/>
    <a:srgbClr val="F2F56B"/>
    <a:srgbClr val="BFC30D"/>
    <a:srgbClr val="FFCC99"/>
    <a:srgbClr val="FF6600"/>
    <a:srgbClr val="AFE49A"/>
    <a:srgbClr val="FFBF61"/>
    <a:srgbClr val="63E3FD"/>
    <a:srgbClr val="FFA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2" autoAdjust="0"/>
    <p:restoredTop sz="91324" autoAdjust="0"/>
  </p:normalViewPr>
  <p:slideViewPr>
    <p:cSldViewPr showGuides="1">
      <p:cViewPr varScale="1">
        <p:scale>
          <a:sx n="104" d="100"/>
          <a:sy n="104" d="100"/>
        </p:scale>
        <p:origin x="-520" y="-96"/>
      </p:cViewPr>
      <p:guideLst>
        <p:guide orient="horz" pos="1496"/>
        <p:guide pos="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tags" Target="tags/tag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17" tIns="45309" rIns="90617" bIns="45309" numCol="1" anchor="t" anchorCtr="0" compatLnSpc="1">
            <a:prstTxWarp prst="textNoShape">
              <a:avLst/>
            </a:prstTxWarp>
          </a:bodyPr>
          <a:lstStyle>
            <a:lvl1pPr algn="l" defTabSz="90646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946" y="1"/>
            <a:ext cx="3038785" cy="4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17" tIns="45309" rIns="90617" bIns="45309" numCol="1" anchor="t" anchorCtr="0" compatLnSpc="1">
            <a:prstTxWarp prst="textNoShape">
              <a:avLst/>
            </a:prstTxWarp>
          </a:bodyPr>
          <a:lstStyle>
            <a:lvl1pPr algn="r" defTabSz="90646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9262"/>
            <a:ext cx="3038786" cy="46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17" tIns="45309" rIns="90617" bIns="45309" numCol="1" anchor="b" anchorCtr="0" compatLnSpc="1">
            <a:prstTxWarp prst="textNoShape">
              <a:avLst/>
            </a:prstTxWarp>
          </a:bodyPr>
          <a:lstStyle>
            <a:lvl1pPr algn="l" defTabSz="90646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946" y="8769262"/>
            <a:ext cx="3038785" cy="46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17" tIns="45309" rIns="90617" bIns="45309" numCol="1" anchor="b" anchorCtr="0" compatLnSpc="1">
            <a:prstTxWarp prst="textNoShape">
              <a:avLst/>
            </a:prstTxWarp>
          </a:bodyPr>
          <a:lstStyle>
            <a:lvl1pPr algn="r" defTabSz="906463">
              <a:defRPr sz="1200">
                <a:latin typeface="Arial" charset="0"/>
              </a:defRPr>
            </a:lvl1pPr>
          </a:lstStyle>
          <a:p>
            <a:pPr>
              <a:defRPr/>
            </a:pPr>
            <a:fld id="{DA706258-641F-4BF1-9AA6-D08D3CA14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07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786" cy="4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17" tIns="45309" rIns="90617" bIns="45309" numCol="1" anchor="t" anchorCtr="0" compatLnSpc="1">
            <a:prstTxWarp prst="textNoShape">
              <a:avLst/>
            </a:prstTxWarp>
          </a:bodyPr>
          <a:lstStyle>
            <a:lvl1pPr algn="l" defTabSz="90646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946" y="1"/>
            <a:ext cx="3038785" cy="4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17" tIns="45309" rIns="90617" bIns="45309" numCol="1" anchor="t" anchorCtr="0" compatLnSpc="1">
            <a:prstTxWarp prst="textNoShape">
              <a:avLst/>
            </a:prstTxWarp>
          </a:bodyPr>
          <a:lstStyle>
            <a:lvl1pPr algn="r" defTabSz="90646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2150"/>
            <a:ext cx="4614863" cy="3460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874" y="4385370"/>
            <a:ext cx="5608654" cy="415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17" tIns="45309" rIns="90617" bIns="453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Cliquez pour modifier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9262"/>
            <a:ext cx="3038786" cy="46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17" tIns="45309" rIns="90617" bIns="45309" numCol="1" anchor="b" anchorCtr="0" compatLnSpc="1">
            <a:prstTxWarp prst="textNoShape">
              <a:avLst/>
            </a:prstTxWarp>
          </a:bodyPr>
          <a:lstStyle>
            <a:lvl1pPr algn="l" defTabSz="90646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946" y="8769262"/>
            <a:ext cx="3038785" cy="46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17" tIns="45309" rIns="90617" bIns="45309" numCol="1" anchor="b" anchorCtr="0" compatLnSpc="1">
            <a:prstTxWarp prst="textNoShape">
              <a:avLst/>
            </a:prstTxWarp>
          </a:bodyPr>
          <a:lstStyle>
            <a:lvl1pPr algn="r" defTabSz="906463">
              <a:defRPr sz="1200">
                <a:latin typeface="Arial" charset="0"/>
              </a:defRPr>
            </a:lvl1pPr>
          </a:lstStyle>
          <a:p>
            <a:pPr>
              <a:defRPr/>
            </a:pPr>
            <a:fld id="{27B63408-EEC6-47BF-A998-932D6584C3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156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4BAE4-7B89-4FB1-A850-EB92F5B5098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4BAE4-7B89-4FB1-A850-EB92F5B5098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4BAE4-7B89-4FB1-A850-EB92F5B5098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4BAE4-7B89-4FB1-A850-EB92F5B5098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4BAE4-7B89-4FB1-A850-EB92F5B5098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68400" y="692271"/>
            <a:ext cx="4676846" cy="346292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385431"/>
            <a:ext cx="5608320" cy="354650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197610" y="692153"/>
            <a:ext cx="4615180" cy="345918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FFFFFF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body"/>
          </p:nvPr>
        </p:nvSpPr>
        <p:spPr>
          <a:xfrm>
            <a:off x="934720" y="4386258"/>
            <a:ext cx="5136092" cy="4148184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611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fld id="{EAB87DD5-1255-48F5-B397-2AD9FFA6A7E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61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11188" y="2708275"/>
            <a:ext cx="6697662" cy="93503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1134" name="Rectangle 14"/>
          <p:cNvSpPr>
            <a:spLocks noChangeArrowheads="1"/>
          </p:cNvSpPr>
          <p:nvPr userDrawn="1"/>
        </p:nvSpPr>
        <p:spPr bwMode="auto">
          <a:xfrm>
            <a:off x="0" y="2564904"/>
            <a:ext cx="9144000" cy="1296144"/>
          </a:xfrm>
          <a:prstGeom prst="rect">
            <a:avLst/>
          </a:prstGeom>
          <a:solidFill>
            <a:srgbClr val="FA4848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9144000" cy="19260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84663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7D7ACB6-5CAB-4040-9015-B2E2096AB6A6}" type="datetime1">
              <a:rPr lang="en-US"/>
              <a:pPr/>
              <a:t>11/12/12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D091590-3516-4E97-877E-D1C04E4571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6721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6721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84663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92CD91D-54DF-4AF2-B3C4-273B01B44EE6}" type="datetime1">
              <a:rPr lang="en-US"/>
              <a:pPr/>
              <a:t>11/12/12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72BDFE4-C67B-4C84-A967-612BA8192A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277813"/>
            <a:ext cx="6552282" cy="50958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5"/>
          <p:cNvPicPr preferRelativeResize="0"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5207" y="6308725"/>
            <a:ext cx="1357322" cy="45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84663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FEA0977-ED8D-49F9-893D-008EFC32240D}" type="datetime1">
              <a:rPr lang="en-US"/>
              <a:pPr/>
              <a:t>11/12/12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27359BF-08BB-4C41-A47A-504A8EA325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84663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716423F-8A97-4D46-9472-7A4075252EC0}" type="datetime1">
              <a:rPr lang="en-US"/>
              <a:pPr/>
              <a:t>11/12/12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E34FE22-F5D0-458C-A16D-23910A060A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284663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572C9E4-D6EA-4079-9D5C-E038169075EA}" type="datetime1">
              <a:rPr lang="en-US"/>
              <a:pPr/>
              <a:t>11/12/12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85FEC07-B137-485B-941E-7F23B64225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284663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68C19-BFFB-4D39-875F-21DED67C4E75}" type="datetime1">
              <a:rPr lang="en-US"/>
              <a:pPr/>
              <a:t>11/12/12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D79CA6-E4A2-4073-8449-FA566BA7E7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284663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8DC29E-8CB1-4C7B-9057-3FECBA788478}" type="datetime1">
              <a:rPr lang="en-US"/>
              <a:pPr/>
              <a:t>11/12/12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C51CB8-3BCB-48BB-B487-DA9D6440A3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84663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E743530-7478-4C17-84D3-32F660C2CBB3}" type="datetime1">
              <a:rPr lang="en-US"/>
              <a:pPr/>
              <a:t>11/12/12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A60B1F1-3451-4379-9C24-B52C66B641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84663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440D724-C29B-4B84-99E1-3FB119148440}" type="datetime1">
              <a:rPr lang="en-US"/>
              <a:pPr/>
              <a:t>11/12/12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4CA706-8881-4A5A-A02F-9F798F95F4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0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rgbClr val="FA4848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34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Bullet #1</a:t>
            </a:r>
          </a:p>
          <a:p>
            <a:pPr lvl="1"/>
            <a:r>
              <a:rPr lang="en-US" dirty="0" smtClean="0"/>
              <a:t>Sub-bullet #1.1</a:t>
            </a:r>
          </a:p>
          <a:p>
            <a:pPr lvl="1"/>
            <a:r>
              <a:rPr lang="en-US" dirty="0" smtClean="0"/>
              <a:t>Sub-bullet #1.2</a:t>
            </a:r>
          </a:p>
          <a:p>
            <a:pPr lvl="0"/>
            <a:r>
              <a:rPr lang="en-US" dirty="0" smtClean="0"/>
              <a:t>Bullet #2</a:t>
            </a:r>
          </a:p>
          <a:p>
            <a:pPr lvl="1"/>
            <a:r>
              <a:rPr lang="en-US" dirty="0" smtClean="0"/>
              <a:t>Sub-bullet #2.1</a:t>
            </a:r>
          </a:p>
          <a:p>
            <a:pPr lvl="1"/>
            <a:r>
              <a:rPr lang="en-US" dirty="0" smtClean="0"/>
              <a:t>Sub-bullet #3.2</a:t>
            </a:r>
          </a:p>
          <a:p>
            <a:pPr lvl="2"/>
            <a:r>
              <a:rPr lang="en-US" dirty="0" smtClean="0"/>
              <a:t>		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010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483768" y="277813"/>
            <a:ext cx="6552282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4" name="Picture 3" descr="KECSM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54500" cy="11271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457200" indent="-457200" algn="l" rtl="0" fontAlgn="base">
        <a:spcBef>
          <a:spcPct val="25000"/>
        </a:spcBef>
        <a:spcAft>
          <a:spcPct val="10000"/>
        </a:spcAft>
        <a:buClr>
          <a:srgbClr val="FF9900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1700" indent="-265113" algn="l" rtl="0" fontAlgn="base">
        <a:spcBef>
          <a:spcPct val="20000"/>
        </a:spcBef>
        <a:spcAft>
          <a:spcPct val="0"/>
        </a:spcAft>
        <a:buClr>
          <a:srgbClr val="FF9900"/>
        </a:buClr>
        <a:buChar char="•"/>
        <a:defRPr sz="2400">
          <a:solidFill>
            <a:srgbClr val="4D4D4D"/>
          </a:solidFill>
          <a:latin typeface="+mn-lt"/>
        </a:defRPr>
      </a:lvl2pPr>
      <a:lvl3pPr marL="1768475" indent="-327025" algn="l" rtl="0" fontAlgn="base">
        <a:spcBef>
          <a:spcPct val="20000"/>
        </a:spcBef>
        <a:spcAft>
          <a:spcPct val="0"/>
        </a:spcAft>
        <a:defRPr i="1">
          <a:solidFill>
            <a:srgbClr val="FF9900"/>
          </a:solidFill>
          <a:latin typeface="Tahoma" pitchFamily="34" charset="0"/>
        </a:defRPr>
      </a:lvl3pPr>
      <a:lvl4pPr marL="2144713" indent="-7938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60985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306705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352425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98145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443865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e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2709863"/>
            <a:ext cx="8105802" cy="935037"/>
          </a:xfrm>
        </p:spPr>
        <p:txBody>
          <a:bodyPr/>
          <a:lstStyle/>
          <a:p>
            <a:pPr algn="ctr"/>
            <a:r>
              <a:rPr lang="en-US" dirty="0" smtClean="0"/>
              <a:t>Who’s </a:t>
            </a:r>
            <a:r>
              <a:rPr lang="en-US" dirty="0"/>
              <a:t>D</a:t>
            </a:r>
            <a:r>
              <a:rPr lang="en-US" dirty="0" smtClean="0"/>
              <a:t>oing </a:t>
            </a:r>
            <a:r>
              <a:rPr lang="en-US" dirty="0"/>
              <a:t>What for Whom, and How? The Social Media Analysis Solution Space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899592" y="4508128"/>
            <a:ext cx="5824736" cy="12961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4000" dirty="0" smtClean="0"/>
              <a:t>Seth Grimes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i="1" dirty="0" smtClean="0"/>
              <a:t>@sethgrimes</a:t>
            </a:r>
            <a:endParaRPr lang="en-US" i="1" dirty="0"/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725144"/>
            <a:ext cx="237626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Intelligence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/>
              <a:t>B</a:t>
            </a:r>
            <a:r>
              <a:rPr lang="en-GB" dirty="0" smtClean="0"/>
              <a:t>usiness intelligence (BI) was first defined in 1958:</a:t>
            </a:r>
          </a:p>
          <a:p>
            <a:pPr marL="400050" lvl="1" indent="0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i="1" dirty="0" smtClean="0"/>
              <a:t>“In this paper, </a:t>
            </a:r>
            <a:r>
              <a:rPr lang="en-GB" b="1" i="1" dirty="0" smtClean="0"/>
              <a:t>business is a collection of activities </a:t>
            </a:r>
            <a:r>
              <a:rPr lang="en-GB" i="1" dirty="0" smtClean="0"/>
              <a:t>carried on for whatever purpose, be it science, technology, commerce, industry, law, government, </a:t>
            </a:r>
            <a:r>
              <a:rPr lang="en-GB" i="1" dirty="0" err="1" smtClean="0"/>
              <a:t>defense</a:t>
            </a:r>
            <a:r>
              <a:rPr lang="en-GB" i="1" dirty="0" smtClean="0"/>
              <a:t>, et cetera...  The </a:t>
            </a:r>
            <a:r>
              <a:rPr lang="en-GB" b="1" i="1" dirty="0" smtClean="0"/>
              <a:t>notion of intelligence </a:t>
            </a:r>
            <a:r>
              <a:rPr lang="en-GB" i="1" dirty="0" smtClean="0"/>
              <a:t>is also defined here... as ‘the ability to apprehend the </a:t>
            </a:r>
            <a:r>
              <a:rPr lang="en-GB" b="1" i="1" dirty="0" smtClean="0"/>
              <a:t>interrelationships of presented facts</a:t>
            </a:r>
            <a:r>
              <a:rPr lang="en-GB" i="1" dirty="0" smtClean="0"/>
              <a:t> in such a way as to </a:t>
            </a:r>
            <a:r>
              <a:rPr lang="en-GB" b="1" i="1" dirty="0" smtClean="0"/>
              <a:t>guide action towards a desired goal</a:t>
            </a:r>
            <a:r>
              <a:rPr lang="en-GB" i="1" dirty="0" smtClean="0"/>
              <a:t>.’”</a:t>
            </a:r>
          </a:p>
          <a:p>
            <a:pPr marL="996950" lvl="2" indent="-168275"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400" i="0" dirty="0" smtClean="0">
                <a:solidFill>
                  <a:schemeClr val="tx1"/>
                </a:solidFill>
                <a:latin typeface="+mn-lt"/>
              </a:rPr>
              <a:t>-- Hans Peter </a:t>
            </a:r>
            <a:r>
              <a:rPr lang="en-GB" sz="2400" i="0" dirty="0" err="1" smtClean="0">
                <a:solidFill>
                  <a:schemeClr val="tx1"/>
                </a:solidFill>
                <a:latin typeface="+mn-lt"/>
              </a:rPr>
              <a:t>Luhn</a:t>
            </a:r>
            <a:r>
              <a:rPr lang="en-GB" sz="2400" i="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996950" lvl="2" indent="-168275"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400" i="0" dirty="0" smtClean="0">
                <a:solidFill>
                  <a:schemeClr val="tx1"/>
                </a:solidFill>
                <a:latin typeface="+mn-lt"/>
              </a:rPr>
              <a:t>“A Business Intelligence System”</a:t>
            </a:r>
          </a:p>
          <a:p>
            <a:pPr marL="996950" lvl="2" indent="-168275"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400" i="0" dirty="0" smtClean="0">
                <a:solidFill>
                  <a:schemeClr val="tx1"/>
                </a:solidFill>
                <a:latin typeface="+mn-lt"/>
              </a:rPr>
              <a:t>IBM Journal, October 1958</a:t>
            </a:r>
          </a:p>
          <a:p>
            <a:pPr marL="0" lvl="1" indent="0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i="0" dirty="0" smtClean="0">
                <a:solidFill>
                  <a:schemeClr val="tx1"/>
                </a:solidFill>
                <a:latin typeface="+mn-lt"/>
              </a:rPr>
              <a:t>Applies to --</a:t>
            </a:r>
          </a:p>
        </p:txBody>
      </p:sp>
    </p:spTree>
    <p:extLst>
      <p:ext uri="{BB962C8B-B14F-4D97-AF65-F5344CB8AC3E}">
        <p14:creationId xmlns:p14="http://schemas.microsoft.com/office/powerpoint/2010/main" val="136460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Popular, Misguided View,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0648"/>
            <a:ext cx="8493107" cy="63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2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Incomplete!</a:t>
            </a:r>
            <a:endParaRPr lang="en-US" dirty="0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457200" y="1311275"/>
            <a:ext cx="82296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All media are </a:t>
            </a:r>
            <a:r>
              <a:rPr lang="en-US" i="1" dirty="0" smtClean="0"/>
              <a:t>social</a:t>
            </a:r>
            <a:r>
              <a:rPr lang="en-US" dirty="0" smtClean="0"/>
              <a:t>.</a:t>
            </a:r>
          </a:p>
        </p:txBody>
      </p:sp>
      <p:pic>
        <p:nvPicPr>
          <p:cNvPr id="3" name="Picture 2" descr="MashableCom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76872"/>
            <a:ext cx="5328592" cy="3629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NYTsh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4935139" cy="5805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rminator 3"/>
          <p:cNvSpPr/>
          <p:nvPr/>
        </p:nvSpPr>
        <p:spPr>
          <a:xfrm>
            <a:off x="7020272" y="2564904"/>
            <a:ext cx="1728192" cy="936104"/>
          </a:xfrm>
          <a:prstGeom prst="flowChartTerminator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rminator 7"/>
          <p:cNvSpPr/>
          <p:nvPr/>
        </p:nvSpPr>
        <p:spPr>
          <a:xfrm>
            <a:off x="7020272" y="5445224"/>
            <a:ext cx="1728192" cy="288032"/>
          </a:xfrm>
          <a:prstGeom prst="flowChartTerminator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rminator 9"/>
          <p:cNvSpPr/>
          <p:nvPr/>
        </p:nvSpPr>
        <p:spPr>
          <a:xfrm>
            <a:off x="6372200" y="4869160"/>
            <a:ext cx="720080" cy="1224136"/>
          </a:xfrm>
          <a:prstGeom prst="flowChartTerminator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02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7964"/>
            <a:ext cx="5616624" cy="4200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72816"/>
            <a:ext cx="3173445" cy="47601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528" y="618822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Candara"/>
                <a:cs typeface="Candara"/>
              </a:rPr>
              <a:t>http://</a:t>
            </a:r>
            <a:r>
              <a:rPr lang="en-US" sz="1200" i="1" dirty="0" err="1">
                <a:solidFill>
                  <a:srgbClr val="000000"/>
                </a:solidFill>
                <a:latin typeface="Candara"/>
                <a:cs typeface="Candara"/>
              </a:rPr>
              <a:t>timoelliott.com</a:t>
            </a:r>
            <a:r>
              <a:rPr lang="en-US" sz="1200" i="1" dirty="0">
                <a:solidFill>
                  <a:srgbClr val="000000"/>
                </a:solidFill>
                <a:latin typeface="Candara"/>
                <a:cs typeface="Candara"/>
              </a:rPr>
              <a:t>/blog/2010/10/sap-businessobjects-augmented-explorer-now-available-resources-to-test-it.html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83768" y="260648"/>
            <a:ext cx="6552282" cy="509587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endParaRPr lang="en-GB" dirty="0"/>
          </a:p>
        </p:txBody>
      </p:sp>
      <p:sp>
        <p:nvSpPr>
          <p:cNvPr id="8" name="Rectangle 14"/>
          <p:cNvSpPr txBox="1">
            <a:spLocks noChangeArrowheads="1"/>
          </p:cNvSpPr>
          <p:nvPr/>
        </p:nvSpPr>
        <p:spPr bwMode="auto">
          <a:xfrm>
            <a:off x="457200" y="1311275"/>
            <a:ext cx="82296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buNone/>
            </a:pPr>
            <a:r>
              <a:rPr lang="en-GB" dirty="0"/>
              <a:t>Personal. Mobile. Knowledge Infused.</a:t>
            </a:r>
          </a:p>
        </p:txBody>
      </p:sp>
      <p:sp>
        <p:nvSpPr>
          <p:cNvPr id="9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Incomplete,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4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457200" y="1311275"/>
            <a:ext cx="82296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None/>
            </a:pPr>
            <a:r>
              <a:rPr lang="en-US" dirty="0"/>
              <a:t>The inclusion of social </a:t>
            </a:r>
            <a:r>
              <a:rPr lang="en-US" dirty="0" smtClean="0"/>
              <a:t>data and social-derived insights (a.k.a. information) </a:t>
            </a:r>
            <a:r>
              <a:rPr lang="en-US" dirty="0"/>
              <a:t>in a global knowledge network?</a:t>
            </a:r>
          </a:p>
          <a:p>
            <a:pPr>
              <a:buNone/>
            </a:pPr>
            <a:r>
              <a:rPr lang="en-US" dirty="0"/>
              <a:t>The social Semantic Web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smtClean="0"/>
              <a:t>The Semantic Social Web?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r>
              <a:rPr lang="en-US" dirty="0" smtClean="0"/>
              <a:t>Why extract knowledge from social media?</a:t>
            </a:r>
          </a:p>
          <a:p>
            <a:pPr lvl="1"/>
            <a:r>
              <a:rPr lang="en-US" dirty="0"/>
              <a:t>The</a:t>
            </a:r>
            <a:r>
              <a:rPr lang="en-US" dirty="0" smtClean="0"/>
              <a:t> academic challenge is interesting but not enough.</a:t>
            </a:r>
          </a:p>
          <a:p>
            <a:pPr lvl="1"/>
            <a:r>
              <a:rPr lang="en-US" dirty="0" smtClean="0"/>
              <a:t>We want to create better social-computing experiences.</a:t>
            </a:r>
          </a:p>
          <a:p>
            <a:pPr lvl="1"/>
            <a:r>
              <a:rPr lang="en-US" dirty="0" smtClean="0"/>
              <a:t>We want to infuse </a:t>
            </a:r>
            <a:r>
              <a:rPr lang="en-US" i="1" dirty="0" smtClean="0"/>
              <a:t>social</a:t>
            </a:r>
            <a:r>
              <a:rPr lang="en-US" dirty="0" smtClean="0"/>
              <a:t> into other computing realms.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</a:t>
            </a:r>
            <a:r>
              <a:rPr lang="en-US" dirty="0"/>
              <a:t>V</a:t>
            </a:r>
            <a:r>
              <a:rPr lang="en-US" dirty="0" smtClean="0"/>
              <a:t>ision? Our Goal?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792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204864"/>
            <a:ext cx="3540686" cy="25202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16015" y="4725143"/>
            <a:ext cx="3925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 smtClean="0">
                <a:solidFill>
                  <a:srgbClr val="000000"/>
                </a:solidFill>
                <a:latin typeface="Candara"/>
                <a:cs typeface="Candara"/>
              </a:rPr>
              <a:t>http://</a:t>
            </a:r>
            <a:r>
              <a:rPr lang="en-US" sz="1200" i="1" dirty="0" err="1" smtClean="0">
                <a:solidFill>
                  <a:srgbClr val="000000"/>
                </a:solidFill>
                <a:latin typeface="Candara"/>
                <a:cs typeface="Candara"/>
              </a:rPr>
              <a:t>img.freebase.com</a:t>
            </a:r>
            <a:r>
              <a:rPr lang="en-US" sz="1200" i="1" dirty="0" smtClean="0">
                <a:solidFill>
                  <a:srgbClr val="000000"/>
                </a:solidFill>
                <a:latin typeface="Candara"/>
                <a:cs typeface="Candara"/>
              </a:rPr>
              <a:t>/</a:t>
            </a:r>
            <a:r>
              <a:rPr lang="en-US" sz="1200" i="1" dirty="0" err="1" smtClean="0">
                <a:solidFill>
                  <a:srgbClr val="000000"/>
                </a:solidFill>
                <a:latin typeface="Candara"/>
                <a:cs typeface="Candara"/>
              </a:rPr>
              <a:t>api</a:t>
            </a:r>
            <a:r>
              <a:rPr lang="en-US" sz="1200" i="1" dirty="0" smtClean="0">
                <a:solidFill>
                  <a:srgbClr val="000000"/>
                </a:solidFill>
                <a:latin typeface="Candara"/>
                <a:cs typeface="Candara"/>
              </a:rPr>
              <a:t>/trans/raw/m/02dtnzv</a:t>
            </a:r>
            <a:endParaRPr lang="en-US" sz="1200" i="1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324"/>
          <a:stretch/>
        </p:blipFill>
        <p:spPr>
          <a:xfrm>
            <a:off x="3347602" y="1484784"/>
            <a:ext cx="2943501" cy="17281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92662" y="1124745"/>
            <a:ext cx="2951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Candara"/>
                <a:cs typeface="Candara"/>
              </a:rPr>
              <a:t>http://</a:t>
            </a:r>
            <a:r>
              <a:rPr lang="en-US" sz="1200" i="1" dirty="0" err="1">
                <a:solidFill>
                  <a:srgbClr val="000000"/>
                </a:solidFill>
                <a:latin typeface="Candara"/>
                <a:cs typeface="Candara"/>
              </a:rPr>
              <a:t>www.cambridgesemantics.com</a:t>
            </a:r>
            <a:r>
              <a:rPr lang="en-US" sz="1200" i="1" dirty="0">
                <a:solidFill>
                  <a:srgbClr val="000000"/>
                </a:solidFill>
                <a:latin typeface="Candara"/>
                <a:cs typeface="Candara"/>
              </a:rPr>
              <a:t>/semantic-university/semantic-search-and-the-semantic-web</a:t>
            </a: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539552" y="1341438"/>
            <a:ext cx="8147248" cy="4754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28600" lvl="1" indent="-22860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dirty="0" smtClean="0">
              <a:latin typeface="+mn-lt"/>
              <a:ea typeface="+mn-ea"/>
              <a:cs typeface="+mn-cs"/>
            </a:endParaRPr>
          </a:p>
          <a:p>
            <a:pPr marL="228600" lvl="1" indent="-22860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dirty="0">
              <a:latin typeface="+mn-lt"/>
            </a:endParaRPr>
          </a:p>
          <a:p>
            <a:pPr marL="228600" lvl="1" indent="-22860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dirty="0" smtClean="0">
              <a:latin typeface="+mn-lt"/>
              <a:ea typeface="+mn-ea"/>
              <a:cs typeface="+mn-cs"/>
            </a:endParaRPr>
          </a:p>
          <a:p>
            <a:pPr marL="228600" lvl="1" indent="-22860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dirty="0">
              <a:latin typeface="+mn-lt"/>
              <a:ea typeface="+mn-ea"/>
              <a:cs typeface="+mn-cs"/>
            </a:endParaRPr>
          </a:p>
          <a:p>
            <a:pPr marL="228600" lvl="1" indent="-22860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dirty="0" smtClean="0">
              <a:latin typeface="+mn-lt"/>
            </a:endParaRPr>
          </a:p>
          <a:p>
            <a:pPr marL="228600" lvl="1" indent="-22860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dirty="0">
              <a:latin typeface="+mn-lt"/>
              <a:ea typeface="+mn-ea"/>
              <a:cs typeface="+mn-cs"/>
            </a:endParaRPr>
          </a:p>
          <a:p>
            <a:pPr marL="228600" lvl="1" indent="-228600">
              <a:spcBef>
                <a:spcPts val="663"/>
              </a:spcBef>
              <a:buClr>
                <a:srgbClr val="000000"/>
              </a:buClr>
              <a:buSzPct val="100000"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dirty="0">
              <a:latin typeface="+mn-lt"/>
            </a:endParaRPr>
          </a:p>
          <a:p>
            <a:pPr marL="228600" lvl="1" indent="-228600">
              <a:spcBef>
                <a:spcPts val="663"/>
              </a:spcBef>
              <a:buClr>
                <a:srgbClr val="000000"/>
              </a:buClr>
              <a:buSzPct val="100000"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sz="2400" i="1" dirty="0" smtClean="0">
              <a:latin typeface="+mn-lt"/>
            </a:endParaRPr>
          </a:p>
          <a:p>
            <a:pPr marL="228600" lvl="1" indent="-228600">
              <a:spcBef>
                <a:spcPts val="663"/>
              </a:spcBef>
              <a:buClr>
                <a:srgbClr val="000000"/>
              </a:buClr>
              <a:buSzPct val="100000"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400" i="1" dirty="0" smtClean="0">
                <a:latin typeface="+mn-lt"/>
              </a:rPr>
              <a:t>“</a:t>
            </a:r>
            <a:r>
              <a:rPr lang="en-GB" sz="2400" i="1" dirty="0">
                <a:latin typeface="+mn-lt"/>
              </a:rPr>
              <a:t>The </a:t>
            </a:r>
            <a:r>
              <a:rPr lang="en-US" sz="2400" i="1" dirty="0">
                <a:latin typeface="+mn-lt"/>
              </a:rPr>
              <a:t>Semantic Web has been and remains a parallel, incomplete, never-up-to-date subset of the World Wide Web and the databases accessible through it.</a:t>
            </a:r>
            <a:r>
              <a:rPr lang="en-GB" sz="2400" i="1" dirty="0" smtClean="0">
                <a:latin typeface="+mn-lt"/>
              </a:rPr>
              <a:t>” </a:t>
            </a:r>
            <a:r>
              <a:rPr lang="en-GB" sz="2400" dirty="0" smtClean="0">
                <a:latin typeface="+mn-lt"/>
              </a:rPr>
              <a:t>(Me</a:t>
            </a:r>
            <a:r>
              <a:rPr lang="en-GB" sz="2400" dirty="0">
                <a:latin typeface="+mn-lt"/>
              </a:rPr>
              <a:t>, </a:t>
            </a:r>
            <a:r>
              <a:rPr lang="en-GB" sz="2400" dirty="0" smtClean="0">
                <a:latin typeface="+mn-lt"/>
              </a:rPr>
              <a:t>2010</a:t>
            </a:r>
            <a:r>
              <a:rPr lang="en-GB" sz="2400" dirty="0">
                <a:latin typeface="+mn-lt"/>
              </a:rPr>
              <a:t>)</a:t>
            </a:r>
            <a:r>
              <a:rPr lang="en-GB" sz="2400" i="1" dirty="0" smtClean="0">
                <a:latin typeface="+mn-lt"/>
              </a:rPr>
              <a:t> </a:t>
            </a:r>
            <a:endParaRPr lang="en-GB" sz="2400" i="1" dirty="0">
              <a:latin typeface="+mn-lt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>
          <a:xfrm>
            <a:off x="2483768" y="260648"/>
            <a:ext cx="6552282" cy="486891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Our </a:t>
            </a:r>
            <a:r>
              <a:rPr lang="en-US" i="1" dirty="0" smtClean="0"/>
              <a:t>Social</a:t>
            </a:r>
            <a:r>
              <a:rPr lang="en-US" dirty="0" smtClean="0"/>
              <a:t> Knowledge Goal?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20450660">
            <a:off x="3785718" y="3553671"/>
            <a:ext cx="1173635" cy="4983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YTsh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2304256" cy="2710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2852936"/>
            <a:ext cx="2520280" cy="1892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1929354"/>
      </p:ext>
    </p:extLst>
  </p:cSld>
  <p:clrMapOvr>
    <a:masterClrMapping/>
  </p:clrMapOvr>
  <p:transition xmlns:p14="http://schemas.microsoft.com/office/powerpoint/2010/main" spd="med" advTm="7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Business Driven Approaches</a:t>
            </a:r>
            <a:endParaRPr lang="en-US" dirty="0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457200" y="1311275"/>
            <a:ext cx="82296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Pragmatic knowledge structuring.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2060848"/>
            <a:ext cx="2999748" cy="201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3528" y="4077072"/>
            <a:ext cx="3384376" cy="288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+mn-lt"/>
                <a:cs typeface="Candara"/>
              </a:rPr>
              <a:t>https</a:t>
            </a:r>
            <a:r>
              <a:rPr lang="en-US" sz="1200" i="1" dirty="0">
                <a:latin typeface="+mn-lt"/>
                <a:cs typeface="Candara"/>
              </a:rPr>
              <a:t>://</a:t>
            </a:r>
            <a:r>
              <a:rPr lang="en-US" sz="1200" i="1" dirty="0" err="1">
                <a:latin typeface="+mn-lt"/>
                <a:cs typeface="Candara"/>
              </a:rPr>
              <a:t>developers.facebook.com</a:t>
            </a:r>
            <a:r>
              <a:rPr lang="en-US" sz="1200" i="1" dirty="0">
                <a:latin typeface="+mn-lt"/>
                <a:cs typeface="Candara"/>
              </a:rPr>
              <a:t>/docs/</a:t>
            </a:r>
            <a:r>
              <a:rPr lang="en-US" sz="1200" i="1" dirty="0" err="1">
                <a:latin typeface="+mn-lt"/>
                <a:cs typeface="Candara"/>
              </a:rPr>
              <a:t>opengraph</a:t>
            </a:r>
            <a:r>
              <a:rPr lang="en-US" sz="1200" i="1" dirty="0">
                <a:latin typeface="+mn-lt"/>
                <a:cs typeface="Candara"/>
              </a:rPr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723" y="1268760"/>
            <a:ext cx="3478933" cy="46085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36096" y="5805264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rgbClr val="000000"/>
                </a:solidFill>
                <a:latin typeface="+mn-lt"/>
                <a:cs typeface="Candara"/>
              </a:rPr>
              <a:t>http://</a:t>
            </a:r>
            <a:r>
              <a:rPr lang="en-US" sz="1200" i="1" dirty="0" err="1">
                <a:solidFill>
                  <a:srgbClr val="000000"/>
                </a:solidFill>
                <a:latin typeface="+mn-lt"/>
                <a:cs typeface="Candara"/>
              </a:rPr>
              <a:t>open.blogs.nytimes.com</a:t>
            </a:r>
            <a:r>
              <a:rPr lang="en-US" sz="1200" i="1" dirty="0">
                <a:solidFill>
                  <a:srgbClr val="000000"/>
                </a:solidFill>
                <a:latin typeface="+mn-lt"/>
                <a:cs typeface="Candara"/>
              </a:rPr>
              <a:t>/2012/02/16/</a:t>
            </a:r>
            <a:r>
              <a:rPr lang="en-US" sz="1200" i="1" dirty="0" err="1">
                <a:solidFill>
                  <a:srgbClr val="000000"/>
                </a:solidFill>
                <a:latin typeface="+mn-lt"/>
                <a:cs typeface="Candara"/>
              </a:rPr>
              <a:t>rnews</a:t>
            </a:r>
            <a:r>
              <a:rPr lang="en-US" sz="1200" i="1" dirty="0">
                <a:solidFill>
                  <a:srgbClr val="000000"/>
                </a:solidFill>
                <a:latin typeface="+mn-lt"/>
                <a:cs typeface="Candara"/>
              </a:rPr>
              <a:t>-is-here-and-this-is-what-it-means/</a:t>
            </a:r>
            <a:endParaRPr lang="en-US" sz="1200" i="1" dirty="0">
              <a:latin typeface="+mn-lt"/>
              <a:cs typeface="Candar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81128"/>
            <a:ext cx="42484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&lt;div </a:t>
            </a:r>
            <a:r>
              <a:rPr lang="en-US" sz="800" dirty="0" err="1"/>
              <a:t>itemscope</a:t>
            </a:r>
            <a:r>
              <a:rPr lang="en-US" sz="800" dirty="0"/>
              <a:t> </a:t>
            </a:r>
            <a:r>
              <a:rPr lang="en-US" sz="800" dirty="0" err="1"/>
              <a:t>itemtype</a:t>
            </a:r>
            <a:r>
              <a:rPr lang="en-US" sz="800" dirty="0"/>
              <a:t>="http://</a:t>
            </a:r>
            <a:r>
              <a:rPr lang="en-US" sz="800" dirty="0" err="1"/>
              <a:t>schema.org</a:t>
            </a:r>
            <a:r>
              <a:rPr lang="en-US" sz="800" dirty="0"/>
              <a:t>/Organization"&gt;</a:t>
            </a:r>
          </a:p>
          <a:p>
            <a:r>
              <a:rPr lang="en-US" sz="800" dirty="0"/>
              <a:t>  &lt;span </a:t>
            </a:r>
            <a:r>
              <a:rPr lang="en-US" sz="800" dirty="0" err="1"/>
              <a:t>itemprop</a:t>
            </a:r>
            <a:r>
              <a:rPr lang="en-US" sz="800" dirty="0"/>
              <a:t>="name"&gt;</a:t>
            </a:r>
            <a:r>
              <a:rPr lang="en-US" sz="800" dirty="0" err="1"/>
              <a:t>Google.org</a:t>
            </a:r>
            <a:r>
              <a:rPr lang="en-US" sz="800" dirty="0"/>
              <a:t> (GOOG)&lt;/span&gt;</a:t>
            </a:r>
          </a:p>
          <a:p>
            <a:endParaRPr lang="en-US" sz="800" dirty="0"/>
          </a:p>
          <a:p>
            <a:r>
              <a:rPr lang="en-US" sz="800" dirty="0"/>
              <a:t>Contact Details:</a:t>
            </a:r>
          </a:p>
          <a:p>
            <a:r>
              <a:rPr lang="en-US" sz="800" dirty="0"/>
              <a:t>  &lt;div </a:t>
            </a:r>
            <a:r>
              <a:rPr lang="en-US" sz="800" dirty="0" err="1"/>
              <a:t>itemprop</a:t>
            </a:r>
            <a:r>
              <a:rPr lang="en-US" sz="800" dirty="0"/>
              <a:t>="address" </a:t>
            </a:r>
            <a:r>
              <a:rPr lang="en-US" sz="800" dirty="0" err="1"/>
              <a:t>itemscope</a:t>
            </a:r>
            <a:r>
              <a:rPr lang="en-US" sz="800" dirty="0"/>
              <a:t> </a:t>
            </a:r>
            <a:r>
              <a:rPr lang="en-US" sz="800" dirty="0" err="1"/>
              <a:t>itemtype</a:t>
            </a:r>
            <a:r>
              <a:rPr lang="en-US" sz="800" dirty="0"/>
              <a:t>="http://</a:t>
            </a:r>
            <a:r>
              <a:rPr lang="en-US" sz="800" dirty="0" err="1"/>
              <a:t>schema.org</a:t>
            </a:r>
            <a:r>
              <a:rPr lang="en-US" sz="800" dirty="0"/>
              <a:t>/</a:t>
            </a:r>
            <a:r>
              <a:rPr lang="en-US" sz="800" dirty="0" err="1"/>
              <a:t>PostalAddress</a:t>
            </a:r>
            <a:r>
              <a:rPr lang="en-US" sz="800" dirty="0"/>
              <a:t>"&gt;</a:t>
            </a:r>
          </a:p>
          <a:p>
            <a:r>
              <a:rPr lang="en-US" sz="800" dirty="0"/>
              <a:t>    Main address:</a:t>
            </a:r>
          </a:p>
          <a:p>
            <a:r>
              <a:rPr lang="en-US" sz="800" dirty="0"/>
              <a:t>      &lt;span </a:t>
            </a:r>
            <a:r>
              <a:rPr lang="en-US" sz="800" dirty="0" err="1"/>
              <a:t>itemprop</a:t>
            </a:r>
            <a:r>
              <a:rPr lang="en-US" sz="800" dirty="0"/>
              <a:t>="</a:t>
            </a:r>
            <a:r>
              <a:rPr lang="en-US" sz="800" dirty="0" err="1"/>
              <a:t>streetAddress</a:t>
            </a:r>
            <a:r>
              <a:rPr lang="en-US" sz="800" dirty="0"/>
              <a:t>"&gt;38 avenue de </a:t>
            </a:r>
            <a:r>
              <a:rPr lang="en-US" sz="800" dirty="0" err="1"/>
              <a:t>l'Opera</a:t>
            </a:r>
            <a:r>
              <a:rPr lang="en-US" sz="800" dirty="0"/>
              <a:t>&lt;/span&gt;</a:t>
            </a:r>
          </a:p>
          <a:p>
            <a:r>
              <a:rPr lang="en-US" sz="800" dirty="0"/>
              <a:t>      &lt;span </a:t>
            </a:r>
            <a:r>
              <a:rPr lang="en-US" sz="800" dirty="0" err="1"/>
              <a:t>itemprop</a:t>
            </a:r>
            <a:r>
              <a:rPr lang="en-US" sz="800" dirty="0"/>
              <a:t>="</a:t>
            </a:r>
            <a:r>
              <a:rPr lang="en-US" sz="800" dirty="0" err="1"/>
              <a:t>postalCode</a:t>
            </a:r>
            <a:r>
              <a:rPr lang="en-US" sz="800" dirty="0"/>
              <a:t>"&gt;F-75002&lt;/span&gt;</a:t>
            </a:r>
          </a:p>
          <a:p>
            <a:r>
              <a:rPr lang="en-US" sz="800" dirty="0"/>
              <a:t>      &lt;span </a:t>
            </a:r>
            <a:r>
              <a:rPr lang="en-US" sz="800" dirty="0" err="1"/>
              <a:t>itemprop</a:t>
            </a:r>
            <a:r>
              <a:rPr lang="en-US" sz="800" dirty="0"/>
              <a:t>="</a:t>
            </a:r>
            <a:r>
              <a:rPr lang="en-US" sz="800" dirty="0" err="1"/>
              <a:t>addressLocality</a:t>
            </a:r>
            <a:r>
              <a:rPr lang="en-US" sz="800" dirty="0"/>
              <a:t>"&gt;Paris, France&lt;/span</a:t>
            </a:r>
            <a:r>
              <a:rPr lang="en-US" sz="800" dirty="0" smtClean="0"/>
              <a:t>&gt;</a:t>
            </a:r>
            <a:r>
              <a:rPr lang="en-US" sz="800" dirty="0"/>
              <a:t>    ,</a:t>
            </a:r>
          </a:p>
          <a:p>
            <a:r>
              <a:rPr lang="en-US" sz="800" dirty="0"/>
              <a:t>  &lt;/div&gt;</a:t>
            </a:r>
          </a:p>
          <a:p>
            <a:r>
              <a:rPr lang="hu-HU" sz="800" dirty="0"/>
              <a:t>    Tel:&lt;span itemprop="telephone"&gt;( 33 1) 42 68 53 00 &lt;/span&gt;,</a:t>
            </a:r>
          </a:p>
          <a:p>
            <a:r>
              <a:rPr lang="en-US" sz="800" dirty="0"/>
              <a:t>    Fax:&lt;span </a:t>
            </a:r>
            <a:r>
              <a:rPr lang="en-US" sz="800" dirty="0" err="1"/>
              <a:t>itemprop</a:t>
            </a:r>
            <a:r>
              <a:rPr lang="en-US" sz="800" dirty="0"/>
              <a:t>="</a:t>
            </a:r>
            <a:r>
              <a:rPr lang="en-US" sz="800" dirty="0" err="1"/>
              <a:t>faxNumber</a:t>
            </a:r>
            <a:r>
              <a:rPr lang="en-US" sz="800" dirty="0"/>
              <a:t>"&gt;( 33 1) 42 68 53 01 &lt;/span&gt;,</a:t>
            </a:r>
          </a:p>
          <a:p>
            <a:r>
              <a:rPr lang="en-US" sz="800" dirty="0"/>
              <a:t>    E-mail: &lt;span </a:t>
            </a:r>
            <a:r>
              <a:rPr lang="en-US" sz="800" dirty="0" err="1"/>
              <a:t>itemprop</a:t>
            </a:r>
            <a:r>
              <a:rPr lang="en-US" sz="800" dirty="0"/>
              <a:t>="email"&gt;secretariat(at)</a:t>
            </a:r>
            <a:r>
              <a:rPr lang="en-US" sz="800" dirty="0" err="1"/>
              <a:t>google.org</a:t>
            </a:r>
            <a:r>
              <a:rPr lang="en-US" sz="800" dirty="0"/>
              <a:t>&lt;/span&gt;</a:t>
            </a:r>
          </a:p>
          <a:p>
            <a:r>
              <a:rPr lang="en-US" sz="800" dirty="0" smtClean="0"/>
              <a:t>&lt;</a:t>
            </a:r>
            <a:r>
              <a:rPr lang="en-US" sz="800" dirty="0"/>
              <a:t>/div&gt;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76" y="6381328"/>
            <a:ext cx="3384376" cy="288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+mn-lt"/>
                <a:cs typeface="Candara"/>
              </a:rPr>
              <a:t>http://</a:t>
            </a:r>
            <a:r>
              <a:rPr lang="en-US" sz="1200" i="1" dirty="0" err="1">
                <a:solidFill>
                  <a:srgbClr val="000000"/>
                </a:solidFill>
                <a:latin typeface="+mn-lt"/>
                <a:cs typeface="Candara"/>
              </a:rPr>
              <a:t>schema.org</a:t>
            </a:r>
            <a:r>
              <a:rPr lang="en-US" sz="1200" i="1" dirty="0">
                <a:solidFill>
                  <a:srgbClr val="000000"/>
                </a:solidFill>
                <a:latin typeface="+mn-lt"/>
                <a:cs typeface="Candara"/>
              </a:rPr>
              <a:t>/Organization</a:t>
            </a:r>
            <a:endParaRPr lang="en-US" sz="1200" i="1" dirty="0">
              <a:latin typeface="+mn-lt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0473711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Business Driven </a:t>
            </a:r>
            <a:r>
              <a:rPr lang="en-US" dirty="0" smtClean="0"/>
              <a:t>Approaches, 2a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92696"/>
            <a:ext cx="8881733" cy="5904656"/>
          </a:xfrm>
          <a:prstGeom prst="rect">
            <a:avLst/>
          </a:prstGeom>
        </p:spPr>
      </p:pic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433388" y="141044"/>
            <a:ext cx="1762348" cy="623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Data pipes</a:t>
            </a:r>
          </a:p>
        </p:txBody>
      </p:sp>
    </p:spTree>
    <p:extLst>
      <p:ext uri="{BB962C8B-B14F-4D97-AF65-F5344CB8AC3E}">
        <p14:creationId xmlns:p14="http://schemas.microsoft.com/office/powerpoint/2010/main" val="19418003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Business Driven </a:t>
            </a:r>
            <a:r>
              <a:rPr lang="en-US" dirty="0" smtClean="0"/>
              <a:t>Approaches, 3</a:t>
            </a:r>
            <a:endParaRPr lang="en-US" dirty="0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457200" y="1311275"/>
            <a:ext cx="82296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Social media monitoring.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8509000" cy="381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7584" y="5301208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+mn-lt"/>
              </a:rPr>
              <a:t>http://</a:t>
            </a:r>
            <a:r>
              <a:rPr lang="en-US" sz="1200" i="1" dirty="0" err="1">
                <a:latin typeface="+mn-lt"/>
              </a:rPr>
              <a:t>www.goldbachinteractive.com</a:t>
            </a:r>
            <a:r>
              <a:rPr lang="en-US" sz="1200" i="1" dirty="0">
                <a:latin typeface="+mn-lt"/>
              </a:rPr>
              <a:t>/current-news/technical-papers/social-media-monitoring-a-small-market-overview-sysomos-radian6-and-more</a:t>
            </a:r>
          </a:p>
        </p:txBody>
      </p:sp>
    </p:spTree>
    <p:extLst>
      <p:ext uri="{BB962C8B-B14F-4D97-AF65-F5344CB8AC3E}">
        <p14:creationId xmlns:p14="http://schemas.microsoft.com/office/powerpoint/2010/main" val="22803950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Business Driven </a:t>
            </a:r>
            <a:r>
              <a:rPr lang="en-US" dirty="0" smtClean="0"/>
              <a:t>Approaches, 3’</a:t>
            </a:r>
            <a:endParaRPr lang="en-US" dirty="0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457200" y="1311275"/>
            <a:ext cx="82296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Dashboards and engagement consoles.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181844"/>
            <a:ext cx="4752528" cy="3493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844824"/>
            <a:ext cx="4653291" cy="3146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074" y="3556813"/>
            <a:ext cx="4474877" cy="3158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172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Deconstruction</a:t>
            </a:r>
            <a:endParaRPr lang="en-US" dirty="0"/>
          </a:p>
        </p:txBody>
      </p:sp>
      <p:sp>
        <p:nvSpPr>
          <p:cNvPr id="24577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75"/>
            <a:ext cx="8229600" cy="4997450"/>
          </a:xfrm>
          <a:noFill/>
          <a:ln/>
        </p:spPr>
        <p:txBody>
          <a:bodyPr/>
          <a:lstStyle/>
          <a:p>
            <a:pPr>
              <a:buNone/>
            </a:pPr>
            <a:r>
              <a:rPr lang="en-US" dirty="0" smtClean="0"/>
              <a:t>The topic “Knowledge Extraction and Consolidation from Social Media” is comprised of:</a:t>
            </a:r>
          </a:p>
          <a:p>
            <a:pPr lvl="1"/>
            <a:r>
              <a:rPr lang="en-US" dirty="0" smtClean="0"/>
              <a:t>Knowledge Extraction.</a:t>
            </a:r>
          </a:p>
          <a:p>
            <a:pPr lvl="1"/>
            <a:r>
              <a:rPr lang="en-US" dirty="0" smtClean="0"/>
              <a:t>Knowledge Consolidation.</a:t>
            </a:r>
          </a:p>
          <a:p>
            <a:pPr lvl="1"/>
            <a:r>
              <a:rPr lang="en-US" dirty="0" smtClean="0"/>
              <a:t>Social Media.</a:t>
            </a:r>
            <a:endParaRPr lang="en-US" i="1" dirty="0"/>
          </a:p>
          <a:p>
            <a:pPr lvl="1"/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  <a:p>
            <a:pPr marL="230188" indent="-230188">
              <a:buNone/>
            </a:pPr>
            <a:endParaRPr lang="en-US" dirty="0" smtClean="0"/>
          </a:p>
          <a:p>
            <a:pPr marL="230188" indent="-230188">
              <a:buNone/>
            </a:pPr>
            <a:r>
              <a:rPr lang="en-US" dirty="0" smtClean="0"/>
              <a:t>Sentiment, opinion mining, and analysis are involved.</a:t>
            </a:r>
          </a:p>
          <a:p>
            <a:pPr marL="230188" indent="-230188">
              <a:buNone/>
            </a:pPr>
            <a:r>
              <a:rPr lang="en-US" dirty="0" smtClean="0"/>
              <a:t>I’ll talk about these matters.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89040"/>
            <a:ext cx="7110608" cy="14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2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376" y="3223781"/>
            <a:ext cx="864096" cy="773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8640"/>
            <a:ext cx="5322168" cy="4470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052736"/>
            <a:ext cx="4320480" cy="51553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300192" y="332656"/>
            <a:ext cx="263347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+mn-lt"/>
              </a:rPr>
              <a:t>Fusions: Analysis</a:t>
            </a:r>
            <a:endParaRPr lang="en-US" dirty="0">
              <a:latin typeface="+mn-lt"/>
            </a:endParaRPr>
          </a:p>
        </p:txBody>
      </p:sp>
      <p:pic>
        <p:nvPicPr>
          <p:cNvPr id="10" name="Picture 9" descr="FirstRain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3429000"/>
            <a:ext cx="5526087" cy="307181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159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Business </a:t>
            </a:r>
            <a:r>
              <a:rPr lang="en-US" dirty="0" smtClean="0"/>
              <a:t>Driven, 4</a:t>
            </a:r>
            <a:endParaRPr lang="en-US" dirty="0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457200" y="1311275"/>
            <a:ext cx="82296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err="1" smtClean="0"/>
              <a:t>Infographics</a:t>
            </a:r>
            <a:r>
              <a:rPr lang="en-US" dirty="0" smtClean="0"/>
              <a:t>: Old wine, new bottles.</a:t>
            </a:r>
          </a:p>
          <a:p>
            <a:pPr lvl="1">
              <a:buFont typeface="Wingdings" pitchFamily="2" charset="2"/>
              <a:buNone/>
            </a:pPr>
            <a:r>
              <a:rPr lang="en-US" dirty="0" smtClean="0">
                <a:solidFill>
                  <a:srgbClr val="FF9900"/>
                </a:solidFill>
              </a:rPr>
              <a:t>−</a:t>
            </a:r>
            <a:r>
              <a:rPr lang="en-US" dirty="0" smtClean="0"/>
              <a:t> Static, non-collaborative.</a:t>
            </a:r>
          </a:p>
          <a:p>
            <a:pPr lvl="1">
              <a:buFont typeface="Wingdings" pitchFamily="2" charset="2"/>
              <a:buNone/>
            </a:pPr>
            <a:r>
              <a:rPr lang="en-US" dirty="0" smtClean="0">
                <a:solidFill>
                  <a:srgbClr val="FF9900"/>
                </a:solidFill>
              </a:rPr>
              <a:t>+</a:t>
            </a:r>
            <a:r>
              <a:rPr lang="en-US" dirty="0" smtClean="0"/>
              <a:t> I like narrative.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" b="86126"/>
          <a:stretch/>
        </p:blipFill>
        <p:spPr>
          <a:xfrm>
            <a:off x="6012160" y="123294"/>
            <a:ext cx="2304256" cy="66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05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Driven Approaches, </a:t>
            </a:r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6" name="Picture 5" descr="Lexsnap-Goog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96752"/>
            <a:ext cx="6131649" cy="51304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544" y="4941168"/>
            <a:ext cx="216024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</a:t>
            </a:r>
            <a:r>
              <a:rPr lang="en-US" sz="2400" dirty="0" err="1"/>
              <a:t>Semanticized</a:t>
            </a:r>
            <a:r>
              <a:rPr lang="en-US" sz="24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97510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Driven, 6</a:t>
            </a:r>
            <a:endParaRPr lang="en-US" dirty="0"/>
          </a:p>
        </p:txBody>
      </p:sp>
      <p:pic>
        <p:nvPicPr>
          <p:cNvPr id="6" name="Picture 5" descr="WolframAlphaShot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 r="2860" b="1997"/>
          <a:stretch/>
        </p:blipFill>
        <p:spPr>
          <a:xfrm>
            <a:off x="5837362" y="260648"/>
            <a:ext cx="3204893" cy="6048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388792" y="2204863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i="1" dirty="0" err="1" smtClean="0">
                <a:solidFill>
                  <a:schemeClr val="tx1"/>
                </a:solidFill>
                <a:latin typeface="Candara" pitchFamily="34" charset="0"/>
              </a:rPr>
              <a:t>https</a:t>
            </a:r>
            <a:r>
              <a:rPr lang="nb-NO" sz="1200" i="1" dirty="0" smtClean="0">
                <a:solidFill>
                  <a:schemeClr val="tx1"/>
                </a:solidFill>
                <a:latin typeface="Candara" pitchFamily="34" charset="0"/>
              </a:rPr>
              <a:t>://secure.wikimedia.org/wikipedia/en/wiki/File:Watson_Jeopardy.jpg</a:t>
            </a:r>
          </a:p>
        </p:txBody>
      </p:sp>
      <p:pic>
        <p:nvPicPr>
          <p:cNvPr id="8" name="Picture 7" descr="Watson_Jeopardy.jpg"/>
          <p:cNvPicPr>
            <a:picLocks noChangeAspect="1"/>
          </p:cNvPicPr>
          <p:nvPr/>
        </p:nvPicPr>
        <p:blipFill>
          <a:blip r:embed="rId4" cstate="print"/>
          <a:srcRect l="13500" r="12000" b="10696"/>
          <a:stretch>
            <a:fillRect/>
          </a:stretch>
        </p:blipFill>
        <p:spPr>
          <a:xfrm>
            <a:off x="251520" y="2204864"/>
            <a:ext cx="3137272" cy="2109476"/>
          </a:xfrm>
          <a:prstGeom prst="rect">
            <a:avLst/>
          </a:prstGeom>
        </p:spPr>
      </p:pic>
      <p:pic>
        <p:nvPicPr>
          <p:cNvPr id="3" name="Picture 2" descr="LexSnapQuor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86" y="3429000"/>
            <a:ext cx="4091646" cy="32161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14"/>
          <p:cNvSpPr txBox="1">
            <a:spLocks noChangeArrowheads="1"/>
          </p:cNvSpPr>
          <p:nvPr/>
        </p:nvSpPr>
        <p:spPr bwMode="auto">
          <a:xfrm>
            <a:off x="457200" y="1311275"/>
            <a:ext cx="822960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Question Authorities.</a:t>
            </a:r>
          </a:p>
        </p:txBody>
      </p:sp>
    </p:spTree>
    <p:extLst>
      <p:ext uri="{BB962C8B-B14F-4D97-AF65-F5344CB8AC3E}">
        <p14:creationId xmlns:p14="http://schemas.microsoft.com/office/powerpoint/2010/main" val="133435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Race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412776"/>
            <a:ext cx="4592510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24577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75"/>
            <a:ext cx="8229600" cy="4997450"/>
          </a:xfrm>
          <a:noFill/>
          <a:ln/>
        </p:spPr>
        <p:txBody>
          <a:bodyPr/>
          <a:lstStyle/>
          <a:p>
            <a:pPr>
              <a:buNone/>
            </a:pPr>
            <a:r>
              <a:rPr lang="en-US" dirty="0" smtClean="0"/>
              <a:t>Language+ understanding.</a:t>
            </a:r>
          </a:p>
          <a:p>
            <a:pPr lvl="1"/>
            <a:r>
              <a:rPr lang="en-US" dirty="0" smtClean="0"/>
              <a:t>Text, speech, and video.</a:t>
            </a:r>
          </a:p>
          <a:p>
            <a:pPr lvl="1"/>
            <a:r>
              <a:rPr lang="en-US" dirty="0" smtClean="0"/>
              <a:t>Narrative, discourse, and argument.</a:t>
            </a:r>
          </a:p>
          <a:p>
            <a:pPr>
              <a:buNone/>
            </a:pPr>
            <a:r>
              <a:rPr lang="en-US" dirty="0" smtClean="0"/>
              <a:t>Information extraction.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Knowledge structuring and integration.</a:t>
            </a:r>
          </a:p>
          <a:p>
            <a:pPr>
              <a:buNone/>
            </a:pPr>
            <a:r>
              <a:rPr lang="en-US" dirty="0" smtClean="0"/>
              <a:t>Inference; synthesis.</a:t>
            </a:r>
          </a:p>
          <a:p>
            <a:pPr>
              <a:buNone/>
            </a:pPr>
            <a:r>
              <a:rPr lang="en-US" dirty="0" smtClean="0"/>
              <a:t>Language generation.</a:t>
            </a:r>
          </a:p>
          <a:p>
            <a:pPr>
              <a:buNone/>
            </a:pPr>
            <a:r>
              <a:rPr lang="en-US" dirty="0" smtClean="0"/>
              <a:t>Conversation; interaction; autonomy.</a:t>
            </a:r>
          </a:p>
          <a:p>
            <a:pPr>
              <a:buNone/>
            </a:pPr>
            <a:r>
              <a:rPr lang="en-US" dirty="0" smtClean="0"/>
              <a:t>≈&gt; Convergence, a.k.a. </a:t>
            </a:r>
            <a:r>
              <a:rPr lang="en-US" i="1" dirty="0" smtClean="0"/>
              <a:t>Singularity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259632" y="3645024"/>
            <a:ext cx="4536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60648"/>
            <a:ext cx="6480274" cy="509587"/>
          </a:xfrm>
        </p:spPr>
        <p:txBody>
          <a:bodyPr/>
          <a:lstStyle/>
          <a:p>
            <a:r>
              <a:rPr lang="en-US" dirty="0" smtClean="0"/>
              <a:t>What does the market say?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40731" y="6093296"/>
            <a:ext cx="6192688" cy="43271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Free report download via </a:t>
            </a:r>
            <a:r>
              <a:rPr lang="en-US" sz="2000" i="1" dirty="0" smtClean="0"/>
              <a:t>http://</a:t>
            </a:r>
            <a:r>
              <a:rPr lang="en-US" sz="2000" i="1" dirty="0" err="1" smtClean="0"/>
              <a:t>altaplana.com</a:t>
            </a:r>
            <a:r>
              <a:rPr lang="en-US" sz="2000" i="1" dirty="0" smtClean="0"/>
              <a:t>/TA2011</a:t>
            </a:r>
            <a:endParaRPr lang="en-US" sz="2000" i="1" dirty="0"/>
          </a:p>
        </p:txBody>
      </p:sp>
      <p:pic>
        <p:nvPicPr>
          <p:cNvPr id="6" name="Picture 5" descr="TAS11westScreensho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94" y="1196752"/>
            <a:ext cx="4615562" cy="49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1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Users</a:t>
            </a:r>
            <a:r>
              <a:rPr lang="fr-CA" dirty="0" smtClean="0"/>
              <a:t> (</a:t>
            </a:r>
            <a:r>
              <a:rPr lang="fr-CA" dirty="0" err="1" smtClean="0"/>
              <a:t>current</a:t>
            </a:r>
            <a:r>
              <a:rPr lang="fr-CA" dirty="0" smtClean="0"/>
              <a:t> &amp; </a:t>
            </a:r>
            <a:r>
              <a:rPr lang="fr-CA" dirty="0" err="1" smtClean="0"/>
              <a:t>potential</a:t>
            </a:r>
            <a:r>
              <a:rPr lang="fr-CA" dirty="0" smtClean="0"/>
              <a:t>) </a:t>
            </a:r>
            <a:r>
              <a:rPr lang="fr-CA" dirty="0" err="1" smtClean="0"/>
              <a:t>say</a:t>
            </a:r>
            <a:endParaRPr lang="en-US" dirty="0"/>
          </a:p>
        </p:txBody>
      </p:sp>
      <p:pic>
        <p:nvPicPr>
          <p:cNvPr id="3" name="Picture 2" descr="TAprimaryApplicatio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" b="6665"/>
          <a:stretch/>
        </p:blipFill>
        <p:spPr>
          <a:xfrm>
            <a:off x="611560" y="188640"/>
            <a:ext cx="7920879" cy="654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Important sources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91511"/>
              </p:ext>
            </p:extLst>
          </p:nvPr>
        </p:nvGraphicFramePr>
        <p:xfrm>
          <a:off x="539552" y="2276872"/>
          <a:ext cx="7992888" cy="4464494"/>
        </p:xfrm>
        <a:graphic>
          <a:graphicData uri="http://schemas.openxmlformats.org/drawingml/2006/table">
            <a:tbl>
              <a:tblPr/>
              <a:tblGrid>
                <a:gridCol w="6552728"/>
                <a:gridCol w="1440160"/>
              </a:tblGrid>
              <a:tr h="886434"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blogs and other social media (twitter, social-network sites, etc.)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62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% (2011)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47% (2009)</a:t>
                      </a:r>
                      <a:endParaRPr lang="en-US" sz="1600" dirty="0">
                        <a:solidFill>
                          <a:srgbClr val="008000"/>
                        </a:solidFill>
                        <a:latin typeface="Consolas" pitchFamily="49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5612"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news articles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41% (2011)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44% (2009)</a:t>
                      </a:r>
                      <a:endParaRPr lang="en-US" sz="1600" dirty="0">
                        <a:solidFill>
                          <a:schemeClr val="tx1"/>
                        </a:solidFill>
                        <a:latin typeface="Consolas" pitchFamily="49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715612"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on-line forums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35% (2011)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35% (2009)</a:t>
                      </a:r>
                      <a:endParaRPr lang="en-US" sz="1600" dirty="0">
                        <a:solidFill>
                          <a:schemeClr val="tx1"/>
                        </a:solidFill>
                        <a:latin typeface="Consolas" pitchFamily="49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5612"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customer/market surveys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35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% (2011)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34% (2009)</a:t>
                      </a:r>
                      <a:endParaRPr lang="en-US" sz="1600" dirty="0">
                        <a:solidFill>
                          <a:schemeClr val="tx1"/>
                        </a:solidFill>
                        <a:latin typeface="Consolas" pitchFamily="49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715612"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reviews</a:t>
                      </a:r>
                      <a:endParaRPr lang="en-US" sz="1800" dirty="0">
                        <a:solidFill>
                          <a:schemeClr val="tx1"/>
                        </a:solidFill>
                        <a:latin typeface="Consolas" pitchFamily="49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30% (2011)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21% (2009)</a:t>
                      </a:r>
                      <a:endParaRPr lang="en-US" sz="1600" dirty="0">
                        <a:solidFill>
                          <a:srgbClr val="008000"/>
                        </a:solidFill>
                        <a:latin typeface="Consolas" pitchFamily="49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15612"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e-mail and correspondence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29% (2011)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latin typeface="Consolas" pitchFamily="49" charset="0"/>
                          <a:ea typeface="Times New Roman"/>
                          <a:cs typeface="Times New Roman"/>
                        </a:rPr>
                        <a:t>36% (2009)</a:t>
                      </a:r>
                      <a:endParaRPr lang="en-US" sz="1600" dirty="0">
                        <a:solidFill>
                          <a:srgbClr val="008000"/>
                        </a:solidFill>
                        <a:latin typeface="Consolas" pitchFamily="49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68313" y="1285860"/>
            <a:ext cx="75326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dirty="0">
                <a:latin typeface="+mn-lt"/>
              </a:rPr>
              <a:t>What textual information are you analyzing or do you plan to </a:t>
            </a:r>
            <a:r>
              <a:rPr lang="en-US" dirty="0" smtClean="0">
                <a:latin typeface="+mn-lt"/>
              </a:rPr>
              <a:t>analyze?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extractAnalyz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280920" cy="566124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in text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Deconstruction, 2</a:t>
            </a:r>
            <a:endParaRPr lang="en-US" dirty="0"/>
          </a:p>
        </p:txBody>
      </p:sp>
      <p:sp>
        <p:nvSpPr>
          <p:cNvPr id="24577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75"/>
            <a:ext cx="8229600" cy="4997450"/>
          </a:xfrm>
          <a:noFill/>
          <a:ln/>
        </p:spPr>
        <p:txBody>
          <a:bodyPr/>
          <a:lstStyle/>
          <a:p>
            <a:pPr>
              <a:buNone/>
            </a:pPr>
            <a:r>
              <a:rPr lang="en-US" dirty="0" smtClean="0"/>
              <a:t>My topic: </a:t>
            </a:r>
            <a:r>
              <a:rPr lang="en-US" i="1" dirty="0" smtClean="0"/>
              <a:t>Who’s Doing What for Whom?</a:t>
            </a:r>
          </a:p>
          <a:p>
            <a:pPr lvl="1"/>
            <a:r>
              <a:rPr lang="en-US" dirty="0" smtClean="0"/>
              <a:t>Who = Solution providers: researchers, software, services.</a:t>
            </a:r>
          </a:p>
          <a:p>
            <a:pPr lvl="1"/>
            <a:r>
              <a:rPr lang="en-US" dirty="0" smtClean="0"/>
              <a:t>What = Social media analysis (SMA), “social business,” analytics-infused advisory services.</a:t>
            </a:r>
          </a:p>
          <a:p>
            <a:pPr lvl="1"/>
            <a:r>
              <a:rPr lang="en-US" dirty="0" smtClean="0"/>
              <a:t>For Whom = Business users.</a:t>
            </a:r>
          </a:p>
          <a:p>
            <a:pPr lvl="1"/>
            <a:r>
              <a:rPr lang="en-US" dirty="0" smtClean="0"/>
              <a:t>How = Technologies.</a:t>
            </a:r>
          </a:p>
          <a:p>
            <a:pPr>
              <a:buNone/>
            </a:pPr>
            <a:r>
              <a:rPr lang="en-US" dirty="0" smtClean="0"/>
              <a:t>I’ll talk about these elements as well, starting with the applications, then moving to tech, then to providers.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473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ro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" y="0"/>
            <a:ext cx="8939460" cy="68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3388" y="1295400"/>
            <a:ext cx="8253412" cy="4654550"/>
          </a:xfrm>
        </p:spPr>
        <p:txBody>
          <a:bodyPr/>
          <a:lstStyle/>
          <a:p>
            <a:pPr marL="0" indent="0">
              <a:buNone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</a:pPr>
            <a:r>
              <a:rPr lang="en-US" kern="1200" dirty="0" smtClean="0">
                <a:ea typeface="msmincho" charset="0"/>
                <a:cs typeface="msmincho" charset="0"/>
              </a:rPr>
              <a:t>Text analytics has applications in –</a:t>
            </a:r>
          </a:p>
          <a:p>
            <a:pPr marL="685800" lvl="1" indent="-285750">
              <a:buFont typeface="Arial" pitchFamily="34" charset="0"/>
              <a:buChar char="•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</a:pPr>
            <a:r>
              <a:rPr lang="en-US" kern="1200" dirty="0" smtClean="0">
                <a:ea typeface="msmincho" charset="0"/>
                <a:cs typeface="msmincho" charset="0"/>
              </a:rPr>
              <a:t>Intelligence &amp; law enforcement.</a:t>
            </a:r>
          </a:p>
          <a:p>
            <a:pPr marL="685800" lvl="1" indent="-285750">
              <a:buFont typeface="Arial" pitchFamily="34" charset="0"/>
              <a:buChar char="•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</a:pPr>
            <a:r>
              <a:rPr lang="en-US" kern="1200" dirty="0" smtClean="0">
                <a:ea typeface="msmincho" charset="0"/>
                <a:cs typeface="msmincho" charset="0"/>
              </a:rPr>
              <a:t>Life sciences.</a:t>
            </a:r>
          </a:p>
          <a:p>
            <a:pPr marL="685800" lvl="1" indent="-285750">
              <a:buFont typeface="Arial" pitchFamily="34" charset="0"/>
              <a:buChar char="•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</a:pPr>
            <a:r>
              <a:rPr lang="en-US" kern="1200" dirty="0" smtClean="0">
                <a:ea typeface="msmincho" charset="0"/>
                <a:cs typeface="msmincho" charset="0"/>
              </a:rPr>
              <a:t>Media &amp; publishing including social-media analysis and contextual advertizing.</a:t>
            </a:r>
          </a:p>
          <a:p>
            <a:pPr marL="685800" lvl="1" indent="-285750">
              <a:buFont typeface="Arial" pitchFamily="34" charset="0"/>
              <a:buChar char="•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</a:pPr>
            <a:r>
              <a:rPr lang="en-US" kern="1200" dirty="0" smtClean="0">
                <a:ea typeface="msmincho" charset="0"/>
                <a:cs typeface="msmincho" charset="0"/>
              </a:rPr>
              <a:t>Competitive intelligence.</a:t>
            </a:r>
          </a:p>
          <a:p>
            <a:pPr marL="685800" lvl="1" indent="-285750">
              <a:buFont typeface="Arial" pitchFamily="34" charset="0"/>
              <a:buChar char="•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</a:pPr>
            <a:r>
              <a:rPr lang="en-US" kern="1200" dirty="0" smtClean="0">
                <a:ea typeface="msmincho" charset="0"/>
                <a:cs typeface="msmincho" charset="0"/>
              </a:rPr>
              <a:t>Voice of the Customer: CRM, product management &amp; marketing.</a:t>
            </a:r>
          </a:p>
          <a:p>
            <a:pPr marL="685800" lvl="1" indent="-285750">
              <a:buFont typeface="Arial" pitchFamily="34" charset="0"/>
              <a:buChar char="•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</a:pPr>
            <a:r>
              <a:rPr lang="en-US" kern="1200" dirty="0" smtClean="0">
                <a:ea typeface="msmincho" charset="0"/>
                <a:cs typeface="msmincho" charset="0"/>
              </a:rPr>
              <a:t>Legal, tax &amp; regulatory (LTR) including compliance.</a:t>
            </a:r>
          </a:p>
          <a:p>
            <a:pPr marL="685800" lvl="1" indent="-285750">
              <a:buFont typeface="Arial" pitchFamily="34" charset="0"/>
              <a:buChar char="•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</a:pPr>
            <a:r>
              <a:rPr lang="en-US" kern="1200" dirty="0" smtClean="0">
                <a:ea typeface="msmincho" charset="0"/>
                <a:cs typeface="msmincho" charset="0"/>
              </a:rPr>
              <a:t>Recruiting.</a:t>
            </a:r>
          </a:p>
        </p:txBody>
      </p:sp>
    </p:spTree>
    <p:extLst>
      <p:ext uri="{BB962C8B-B14F-4D97-AF65-F5344CB8AC3E}">
        <p14:creationId xmlns:p14="http://schemas.microsoft.com/office/powerpoint/2010/main" val="2914868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Online Commerce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88" y="1295400"/>
            <a:ext cx="8229600" cy="4325938"/>
          </a:xfrm>
        </p:spPr>
        <p:txBody>
          <a:bodyPr/>
          <a:lstStyle/>
          <a:p>
            <a:pPr marL="455613" indent="-455613">
              <a:buNone/>
            </a:pPr>
            <a:r>
              <a:rPr lang="en-US" dirty="0" smtClean="0"/>
              <a:t>Text analytics is applied for marketing, search optimization, competitive intelligence.</a:t>
            </a:r>
          </a:p>
          <a:p>
            <a:pPr lvl="1"/>
            <a:r>
              <a:rPr lang="en-US" dirty="0" smtClean="0"/>
              <a:t>Analyze social media and enterprise feedback to </a:t>
            </a:r>
            <a:r>
              <a:rPr lang="en-US" dirty="0"/>
              <a:t>understand</a:t>
            </a:r>
            <a:r>
              <a:rPr lang="en-CA" dirty="0"/>
              <a:t> </a:t>
            </a:r>
            <a:r>
              <a:rPr lang="en-US" dirty="0"/>
              <a:t>o</a:t>
            </a:r>
            <a:r>
              <a:rPr lang="en-US" dirty="0" smtClean="0"/>
              <a:t>pportunities</a:t>
            </a:r>
            <a:r>
              <a:rPr lang="en-US" dirty="0"/>
              <a:t>, </a:t>
            </a:r>
            <a:r>
              <a:rPr lang="en-US" dirty="0" smtClean="0"/>
              <a:t>threats</a:t>
            </a:r>
            <a:r>
              <a:rPr lang="en-US" dirty="0"/>
              <a:t>, </a:t>
            </a:r>
            <a:r>
              <a:rPr lang="en-US" dirty="0" smtClean="0"/>
              <a:t>trends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Categorize product and service offerings for on-site search and faceted navigation and to enrich content delivery.</a:t>
            </a:r>
          </a:p>
          <a:p>
            <a:pPr lvl="1"/>
            <a:r>
              <a:rPr lang="en-US" dirty="0" smtClean="0"/>
              <a:t>Annotate pages to enhance Web-search </a:t>
            </a:r>
            <a:r>
              <a:rPr lang="en-US" dirty="0" err="1" smtClean="0"/>
              <a:t>findability</a:t>
            </a:r>
            <a:r>
              <a:rPr lang="en-US" dirty="0" smtClean="0"/>
              <a:t>, ranking.</a:t>
            </a:r>
          </a:p>
          <a:p>
            <a:pPr lvl="1"/>
            <a:r>
              <a:rPr lang="en-US" dirty="0" smtClean="0"/>
              <a:t>Scrape competitor sites for offers and pricing.</a:t>
            </a:r>
          </a:p>
          <a:p>
            <a:pPr lvl="1"/>
            <a:r>
              <a:rPr lang="en-US" dirty="0" smtClean="0"/>
              <a:t>Analyze social and news media for competitive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40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Voice of the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88" y="1295400"/>
            <a:ext cx="8229600" cy="4325938"/>
          </a:xfrm>
        </p:spPr>
        <p:txBody>
          <a:bodyPr/>
          <a:lstStyle/>
          <a:p>
            <a:pPr marL="455613" indent="-455613">
              <a:buNone/>
            </a:pPr>
            <a:r>
              <a:rPr lang="en-US" dirty="0" smtClean="0"/>
              <a:t>Text analytics is applied to enhance customer service and satisfaction.</a:t>
            </a:r>
          </a:p>
          <a:p>
            <a:pPr lvl="1"/>
            <a:r>
              <a:rPr lang="en-US" dirty="0" smtClean="0"/>
              <a:t>Analyze customer interactions and opinions – </a:t>
            </a:r>
            <a:endParaRPr lang="en-CA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E-mail, contact-center notes, survey responses.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Forum &amp; blog posting and other social media.</a:t>
            </a:r>
          </a:p>
          <a:p>
            <a:pPr lvl="1"/>
            <a:r>
              <a:rPr lang="en-US" dirty="0" smtClean="0"/>
              <a:t>– to – </a:t>
            </a:r>
          </a:p>
          <a:p>
            <a:pPr lvl="2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Address customer product &amp; service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issues.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lvl="2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Improve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quality.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lvl="2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Manage brand &amp;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reputation.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dirty="0" smtClean="0"/>
              <a:t>If you can link qualitative information from text you can – </a:t>
            </a:r>
          </a:p>
          <a:p>
            <a:pPr lvl="2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Link feedback to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transactions.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lvl="2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Assess customer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value.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lvl="2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Understand root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causes.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lvl="2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Mine data for measures such as churn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likelihood.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4165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E-Discovery and 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268760"/>
            <a:ext cx="8229600" cy="4349750"/>
          </a:xfrm>
        </p:spPr>
        <p:txBody>
          <a:bodyPr/>
          <a:lstStyle/>
          <a:p>
            <a:pPr marL="455613" indent="-455613">
              <a:buNone/>
            </a:pPr>
            <a:r>
              <a:rPr lang="en-US" dirty="0" smtClean="0"/>
              <a:t>Text analytics is applied for compliance, fraud and risk, and e-discovery.</a:t>
            </a:r>
          </a:p>
          <a:p>
            <a:pPr lvl="1"/>
            <a:r>
              <a:rPr lang="en-US" dirty="0" smtClean="0"/>
              <a:t>Regulatory mandates and corporate practices dictate –</a:t>
            </a:r>
            <a:endParaRPr lang="en-CA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Monitoring corporate communications.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Managing electronic stored information for production in event of litigation.</a:t>
            </a:r>
          </a:p>
          <a:p>
            <a:pPr lvl="1"/>
            <a:r>
              <a:rPr lang="en-US" dirty="0" smtClean="0"/>
              <a:t>Sources include e-mail (!!), news, social media</a:t>
            </a:r>
          </a:p>
          <a:p>
            <a:pPr lvl="1"/>
            <a:r>
              <a:rPr lang="en-US" dirty="0" smtClean="0"/>
              <a:t>Risk avoidance and fraud detection are key to effective decision making</a:t>
            </a:r>
            <a:endParaRPr lang="en-CA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Text analytics mines critical data from unstructured sources.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Integrated text-transactional analytics provides rich insights</a:t>
            </a:r>
            <a:r>
              <a:rPr lang="en-US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219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Knowledge, Enrichment &amp; Integration</a:t>
            </a:r>
            <a:endParaRPr lang="en-US" dirty="0"/>
          </a:p>
        </p:txBody>
      </p:sp>
      <p:sp>
        <p:nvSpPr>
          <p:cNvPr id="24577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75"/>
            <a:ext cx="8229600" cy="4997450"/>
          </a:xfrm>
          <a:noFill/>
          <a:ln/>
        </p:spPr>
        <p:txBody>
          <a:bodyPr/>
          <a:lstStyle/>
          <a:p>
            <a:pPr marL="231775" lvl="1" indent="-231775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i="1" dirty="0" smtClean="0">
                <a:solidFill>
                  <a:schemeClr val="tx1"/>
                </a:solidFill>
                <a:ea typeface="+mn-ea"/>
                <a:cs typeface="+mn-cs"/>
              </a:rPr>
              <a:t>Semantics</a:t>
            </a:r>
            <a:r>
              <a:rPr lang="en-GB" sz="2800" dirty="0" smtClean="0">
                <a:solidFill>
                  <a:schemeClr val="tx1"/>
                </a:solidFill>
                <a:ea typeface="+mn-ea"/>
                <a:cs typeface="+mn-cs"/>
              </a:rPr>
              <a:t> enables join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across types and/or sources and/or structures, using </a:t>
            </a:r>
            <a:r>
              <a:rPr lang="en-GB" sz="2800" dirty="0" smtClean="0">
                <a:solidFill>
                  <a:schemeClr val="tx1"/>
                </a:solidFill>
                <a:ea typeface="+mn-ea"/>
                <a:cs typeface="+mn-cs"/>
              </a:rPr>
              <a:t>meaningful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identifiers, to create an ensemble that is greater than the sum of the parts.</a:t>
            </a:r>
          </a:p>
          <a:p>
            <a:pPr marL="231775" lvl="1" indent="-231775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 smtClean="0">
                <a:solidFill>
                  <a:schemeClr val="tx1"/>
                </a:solidFill>
                <a:ea typeface="+mn-ea"/>
                <a:cs typeface="+mn-cs"/>
              </a:rPr>
              <a:t>Interrelate information to represent knowledge. </a:t>
            </a:r>
          </a:p>
          <a:p>
            <a:pPr marL="231775" lvl="1" indent="-231775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 smtClean="0">
                <a:solidFill>
                  <a:schemeClr val="tx1"/>
                </a:solidFill>
                <a:ea typeface="+mn-ea"/>
                <a:cs typeface="+mn-cs"/>
              </a:rPr>
              <a:t>Enrichment </a:t>
            </a:r>
            <a:r>
              <a:rPr lang="en-GB" sz="2800" dirty="0">
                <a:solidFill>
                  <a:schemeClr val="tx1"/>
                </a:solidFill>
                <a:ea typeface="+mn-ea"/>
                <a:cs typeface="+mn-cs"/>
              </a:rPr>
              <a:t>and integration involve:</a:t>
            </a:r>
          </a:p>
          <a:p>
            <a:pPr lvl="1"/>
            <a:r>
              <a:rPr lang="en-GB" sz="2400" dirty="0" smtClean="0">
                <a:solidFill>
                  <a:srgbClr val="4D4D4D"/>
                </a:solidFill>
              </a:rPr>
              <a:t>Mappings</a:t>
            </a:r>
            <a:r>
              <a:rPr lang="en-GB" dirty="0" smtClean="0">
                <a:latin typeface="Candara" pitchFamily="34" charset="0"/>
              </a:rPr>
              <a:t> </a:t>
            </a:r>
            <a:r>
              <a:rPr lang="en-GB" dirty="0">
                <a:latin typeface="Candara" pitchFamily="34" charset="0"/>
              </a:rPr>
              <a:t>and </a:t>
            </a:r>
            <a:r>
              <a:rPr lang="en-GB" dirty="0" smtClean="0">
                <a:latin typeface="Candara" pitchFamily="34" charset="0"/>
              </a:rPr>
              <a:t>transformations.</a:t>
            </a:r>
          </a:p>
          <a:p>
            <a:pPr lvl="1"/>
            <a:r>
              <a:rPr lang="en-GB" dirty="0" smtClean="0">
                <a:latin typeface="Candara" pitchFamily="34" charset="0"/>
              </a:rPr>
              <a:t>Aggregation </a:t>
            </a:r>
            <a:r>
              <a:rPr lang="en-GB" dirty="0">
                <a:latin typeface="Candara" pitchFamily="34" charset="0"/>
              </a:rPr>
              <a:t>and </a:t>
            </a:r>
            <a:r>
              <a:rPr lang="en-GB" dirty="0" smtClean="0">
                <a:latin typeface="Candara" pitchFamily="34" charset="0"/>
              </a:rPr>
              <a:t>collection.</a:t>
            </a:r>
          </a:p>
          <a:p>
            <a:pPr lvl="1"/>
            <a:r>
              <a:rPr lang="en-GB" dirty="0" smtClean="0">
                <a:latin typeface="Candara" pitchFamily="34" charset="0"/>
              </a:rPr>
              <a:t>All </a:t>
            </a:r>
            <a:r>
              <a:rPr lang="en-GB" dirty="0">
                <a:latin typeface="Candara" pitchFamily="34" charset="0"/>
              </a:rPr>
              <a:t>the typical data concerns: cleansing, profiling, consistency, security,</a:t>
            </a:r>
            <a:r>
              <a:rPr lang="en-GB" dirty="0" smtClean="0">
                <a:latin typeface="Candara" pitchFamily="34" charset="0"/>
              </a:rPr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65291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indent="-228600"/>
            <a:r>
              <a:rPr lang="en-US" dirty="0" smtClean="0"/>
              <a:t>A Big Data analytics architecture (HPCC’s)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6571580" cy="48487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5616" y="6165304"/>
            <a:ext cx="66967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latin typeface="+mn-lt"/>
              </a:rPr>
              <a:t>http://</a:t>
            </a:r>
            <a:r>
              <a:rPr lang="en-US" sz="1200" i="1" dirty="0" err="1">
                <a:latin typeface="+mn-lt"/>
              </a:rPr>
              <a:t>www.geeklawblog.com</a:t>
            </a:r>
            <a:r>
              <a:rPr lang="en-US" sz="1200" i="1" dirty="0">
                <a:latin typeface="+mn-lt"/>
              </a:rPr>
              <a:t>/2011/12/lexis-advance-platform-launch-</a:t>
            </a:r>
            <a:r>
              <a:rPr lang="en-US" sz="1200" i="1" dirty="0" err="1">
                <a:latin typeface="+mn-lt"/>
              </a:rPr>
              <a:t>two.html</a:t>
            </a:r>
            <a:endParaRPr lang="en-US" sz="1200" i="1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9632" y="1168698"/>
            <a:ext cx="338136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+mn-lt"/>
              </a:rPr>
              <a:t>http://</a:t>
            </a:r>
            <a:r>
              <a:rPr lang="en-US" sz="2400" i="1" dirty="0" err="1" smtClean="0">
                <a:latin typeface="+mn-lt"/>
              </a:rPr>
              <a:t>hpccsystems.com</a:t>
            </a:r>
            <a:r>
              <a:rPr lang="en-US" sz="2400" i="1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16541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260648"/>
            <a:ext cx="6552282" cy="509587"/>
          </a:xfrm>
        </p:spPr>
        <p:txBody>
          <a:bodyPr/>
          <a:lstStyle/>
          <a:p>
            <a:r>
              <a:rPr lang="en-US" dirty="0" smtClean="0"/>
              <a:t>Text+ Technology </a:t>
            </a:r>
            <a:r>
              <a:rPr lang="en-US" dirty="0" err="1"/>
              <a:t>M</a:t>
            </a:r>
            <a:r>
              <a:rPr lang="en-US" dirty="0" err="1" smtClean="0"/>
              <a:t>ashups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608512"/>
          </a:xfrm>
        </p:spPr>
        <p:txBody>
          <a:bodyPr/>
          <a:lstStyle/>
          <a:p>
            <a:pPr>
              <a:buNone/>
            </a:pPr>
            <a:r>
              <a:rPr lang="en-US" i="1" dirty="0" smtClean="0"/>
              <a:t>Text analytics </a:t>
            </a:r>
            <a:r>
              <a:rPr lang="en-US" dirty="0" smtClean="0"/>
              <a:t>generates </a:t>
            </a:r>
            <a:r>
              <a:rPr lang="en-US" i="1" dirty="0" smtClean="0"/>
              <a:t>semantics</a:t>
            </a:r>
            <a:r>
              <a:rPr lang="en-US" dirty="0" smtClean="0"/>
              <a:t> to bridge </a:t>
            </a:r>
            <a:r>
              <a:rPr lang="en-US" i="1" dirty="0" smtClean="0"/>
              <a:t>search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i="1" dirty="0" smtClean="0"/>
              <a:t>BI</a:t>
            </a:r>
            <a:r>
              <a:rPr lang="en-US" dirty="0" smtClean="0"/>
              <a:t>, and </a:t>
            </a:r>
            <a:r>
              <a:rPr lang="en-US" i="1" dirty="0" smtClean="0"/>
              <a:t>applications</a:t>
            </a:r>
            <a:r>
              <a:rPr lang="en-US" dirty="0" smtClean="0"/>
              <a:t>, enabling </a:t>
            </a:r>
            <a:r>
              <a:rPr lang="en-US" i="1" dirty="0" smtClean="0"/>
              <a:t>next-generation </a:t>
            </a:r>
            <a:r>
              <a:rPr lang="en-US" i="1" dirty="0"/>
              <a:t>i</a:t>
            </a:r>
            <a:r>
              <a:rPr lang="en-US" i="1" dirty="0" smtClean="0"/>
              <a:t>nformation systems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476500" y="2996952"/>
            <a:ext cx="2438400" cy="2362200"/>
          </a:xfrm>
          <a:prstGeom prst="ellipse">
            <a:avLst/>
          </a:prstGeom>
          <a:solidFill>
            <a:srgbClr val="92D05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itchFamily="34" charset="0"/>
              </a:rPr>
              <a:t>Search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229100" y="2996952"/>
            <a:ext cx="2362200" cy="2362200"/>
          </a:xfrm>
          <a:prstGeom prst="ellipse">
            <a:avLst/>
          </a:prstGeom>
          <a:solidFill>
            <a:srgbClr val="FFFF99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2800" dirty="0" smtClean="0">
                <a:solidFill>
                  <a:schemeClr val="tx1"/>
                </a:solidFill>
                <a:latin typeface="Candara" pitchFamily="34" charset="0"/>
              </a:rPr>
              <a:t>BI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ndara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390900" y="4368552"/>
            <a:ext cx="2362200" cy="2362200"/>
          </a:xfrm>
          <a:prstGeom prst="ellipse">
            <a:avLst/>
          </a:prstGeom>
          <a:solidFill>
            <a:srgbClr val="FF8521">
              <a:alpha val="31765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 smtClean="0">
                <a:latin typeface="Candara" pitchFamily="34" charset="0"/>
              </a:rPr>
              <a:t>Applica-</a:t>
            </a:r>
            <a:r>
              <a:rPr lang="en-US" dirty="0" err="1" smtClean="0">
                <a:latin typeface="Candara" pitchFamily="34" charset="0"/>
              </a:rPr>
              <a:t>tion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ndara" pitchFamily="34" charset="0"/>
              </a:rPr>
              <a:t>s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ndar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4077072"/>
            <a:ext cx="194443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andara" pitchFamily="34" charset="0"/>
              </a:rPr>
              <a:t>Search based applications (search + text + apps)</a:t>
            </a:r>
            <a:endParaRPr lang="en-US" sz="2000" dirty="0">
              <a:solidFill>
                <a:schemeClr val="tx1"/>
              </a:solidFill>
              <a:latin typeface="Candara" pitchFamily="34" charset="0"/>
            </a:endParaRP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 bwMode="auto">
          <a:xfrm>
            <a:off x="2339975" y="4738792"/>
            <a:ext cx="1727969" cy="1303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516216" y="2996952"/>
            <a:ext cx="22860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andara" pitchFamily="34" charset="0"/>
              </a:rPr>
              <a:t>Information access (search + text + BI)</a:t>
            </a:r>
            <a:endParaRPr lang="en-US" sz="2000" dirty="0">
              <a:solidFill>
                <a:schemeClr val="tx1"/>
              </a:solidFill>
              <a:latin typeface="Candara" pitchFamily="34" charset="0"/>
            </a:endParaRP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 bwMode="auto">
          <a:xfrm flipH="1">
            <a:off x="4572000" y="3350895"/>
            <a:ext cx="1944216" cy="72617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6588224" y="4509120"/>
            <a:ext cx="23622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andara" pitchFamily="34" charset="0"/>
              </a:rPr>
              <a:t>Integrated analytics (text + BI)</a:t>
            </a:r>
          </a:p>
          <a:p>
            <a:endParaRPr lang="en-US" sz="2000" dirty="0">
              <a:solidFill>
                <a:schemeClr val="tx1"/>
              </a:solidFill>
              <a:latin typeface="Candara" pitchFamily="34" charset="0"/>
            </a:endParaRPr>
          </a:p>
        </p:txBody>
      </p:sp>
      <p:cxnSp>
        <p:nvCxnSpPr>
          <p:cNvPr id="23" name="Straight Arrow Connector 22"/>
          <p:cNvCxnSpPr>
            <a:stCxn id="22" idx="1"/>
          </p:cNvCxnSpPr>
          <p:nvPr/>
        </p:nvCxnSpPr>
        <p:spPr bwMode="auto">
          <a:xfrm flipH="1" flipV="1">
            <a:off x="5148064" y="4293096"/>
            <a:ext cx="1440160" cy="72385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583124" y="3720480"/>
            <a:ext cx="1977752" cy="1944216"/>
          </a:xfrm>
          <a:prstGeom prst="ellipse">
            <a:avLst/>
          </a:prstGeom>
          <a:solidFill>
            <a:srgbClr val="FF00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ndar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7584" y="5589240"/>
            <a:ext cx="194443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andara" pitchFamily="34" charset="0"/>
              </a:rPr>
              <a:t>Text analytics (inner circle)</a:t>
            </a:r>
            <a:endParaRPr lang="en-US" sz="2000" dirty="0">
              <a:solidFill>
                <a:schemeClr val="tx1"/>
              </a:solidFill>
              <a:latin typeface="Candara" pitchFamily="34" charset="0"/>
            </a:endParaRPr>
          </a:p>
        </p:txBody>
      </p:sp>
      <p:cxnSp>
        <p:nvCxnSpPr>
          <p:cNvPr id="15" name="Straight Arrow Connector 14"/>
          <p:cNvCxnSpPr>
            <a:stCxn id="14" idx="3"/>
            <a:endCxn id="13" idx="3"/>
          </p:cNvCxnSpPr>
          <p:nvPr/>
        </p:nvCxnSpPr>
        <p:spPr bwMode="auto">
          <a:xfrm flipV="1">
            <a:off x="2772023" y="5379972"/>
            <a:ext cx="1100736" cy="56321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39552" y="2924944"/>
            <a:ext cx="19442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itchFamily="34" charset="0"/>
              </a:rPr>
              <a:t>Semantic </a:t>
            </a:r>
            <a:r>
              <a:rPr lang="en-US" sz="2000" dirty="0" smtClean="0">
                <a:latin typeface="Candara" pitchFamily="34" charset="0"/>
              </a:rPr>
              <a:t>search (search + text)</a:t>
            </a:r>
            <a:endParaRPr lang="en-US" sz="2000" dirty="0">
              <a:latin typeface="Candara" pitchFamily="34" charset="0"/>
            </a:endParaRPr>
          </a:p>
        </p:txBody>
      </p:sp>
      <p:cxnSp>
        <p:nvCxnSpPr>
          <p:cNvPr id="34" name="Straight Arrow Connector 33"/>
          <p:cNvCxnSpPr>
            <a:stCxn id="33" idx="3"/>
          </p:cNvCxnSpPr>
          <p:nvPr/>
        </p:nvCxnSpPr>
        <p:spPr bwMode="auto">
          <a:xfrm>
            <a:off x="2483768" y="3278887"/>
            <a:ext cx="1584176" cy="72617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6228184" y="5661248"/>
            <a:ext cx="2362200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ndara" pitchFamily="34" charset="0"/>
              </a:rPr>
              <a:t>NextGen</a:t>
            </a:r>
            <a:r>
              <a:rPr lang="en-US" sz="2000" dirty="0" smtClean="0">
                <a:solidFill>
                  <a:schemeClr val="tx1"/>
                </a:solidFill>
                <a:latin typeface="Candara" pitchFamily="34" charset="0"/>
              </a:rPr>
              <a:t> CRM, EFM, MR, marketing, …</a:t>
            </a:r>
            <a:endParaRPr lang="en-US" sz="2000" dirty="0">
              <a:solidFill>
                <a:schemeClr val="tx1"/>
              </a:solidFill>
              <a:latin typeface="Candara" pitchFamily="34" charset="0"/>
            </a:endParaRPr>
          </a:p>
        </p:txBody>
      </p:sp>
      <p:cxnSp>
        <p:nvCxnSpPr>
          <p:cNvPr id="45" name="Straight Arrow Connector 44"/>
          <p:cNvCxnSpPr>
            <a:stCxn id="44" idx="1"/>
          </p:cNvCxnSpPr>
          <p:nvPr/>
        </p:nvCxnSpPr>
        <p:spPr bwMode="auto">
          <a:xfrm flipH="1" flipV="1">
            <a:off x="4572000" y="4653138"/>
            <a:ext cx="1656184" cy="136205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695486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indent="-228600"/>
            <a:r>
              <a:rPr lang="en-US" dirty="0" smtClean="0"/>
              <a:t>Social Sources</a:t>
            </a:r>
            <a:endParaRPr lang="en-US" dirty="0"/>
          </a:p>
        </p:txBody>
      </p:sp>
      <p:pic>
        <p:nvPicPr>
          <p:cNvPr id="7" name="Picture 6" descr="Bellagi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7" y="1295400"/>
            <a:ext cx="4412619" cy="5013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header_pack-v394e454c97eaff140da67cfc947ab30d.png"/>
          <p:cNvPicPr>
            <a:picLocks noChangeAspect="1"/>
          </p:cNvPicPr>
          <p:nvPr/>
        </p:nvPicPr>
        <p:blipFill>
          <a:blip r:embed="rId3" cstate="print"/>
          <a:srcRect r="21215" b="94679"/>
          <a:stretch>
            <a:fillRect/>
          </a:stretch>
        </p:blipFill>
        <p:spPr>
          <a:xfrm>
            <a:off x="971600" y="1340768"/>
            <a:ext cx="2590800" cy="42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angle 14"/>
          <p:cNvSpPr txBox="1">
            <a:spLocks noChangeArrowheads="1"/>
          </p:cNvSpPr>
          <p:nvPr/>
        </p:nvSpPr>
        <p:spPr bwMode="auto">
          <a:xfrm>
            <a:off x="457200" y="2590799"/>
            <a:ext cx="3034680" cy="371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buNone/>
            </a:pPr>
            <a:r>
              <a:rPr lang="en-US" dirty="0" smtClean="0"/>
              <a:t>Dealing with social sources requires flexibility</a:t>
            </a:r>
            <a:r>
              <a:rPr lang="en-US" dirty="0"/>
              <a:t>, </a:t>
            </a:r>
            <a:r>
              <a:rPr lang="en-US" dirty="0" smtClean="0"/>
              <a:t>data</a:t>
            </a:r>
            <a:r>
              <a:rPr lang="en-US" dirty="0"/>
              <a:t>/</a:t>
            </a:r>
            <a:r>
              <a:rPr lang="en-US" dirty="0" smtClean="0"/>
              <a:t>content </a:t>
            </a:r>
            <a:r>
              <a:rPr lang="en-US" dirty="0"/>
              <a:t>sophistication, and </a:t>
            </a:r>
            <a:r>
              <a:rPr lang="en-US" dirty="0" smtClean="0"/>
              <a:t>timeliness.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22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34975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i="1" kern="1200" dirty="0" smtClean="0">
                <a:ea typeface="msmincho" charset="0"/>
                <a:cs typeface="msmincho" charset="0"/>
              </a:rPr>
              <a:t>“</a:t>
            </a:r>
            <a:r>
              <a:rPr lang="en-US" i="1" kern="1200" dirty="0">
                <a:ea typeface="msmincho" charset="0"/>
                <a:cs typeface="msmincho" charset="0"/>
              </a:rPr>
              <a:t>Sentiment analysis is the task of identifying positive and negative opinions, emotions, and evaluations.” </a:t>
            </a:r>
          </a:p>
          <a:p>
            <a:pPr marL="1054100" lvl="2" indent="-225425" algn="r">
              <a:defRPr/>
            </a:pPr>
            <a:r>
              <a:rPr lang="en-GB" i="0" kern="1200" dirty="0">
                <a:solidFill>
                  <a:srgbClr val="595959"/>
                </a:solidFill>
                <a:ea typeface="msmincho" charset="0"/>
                <a:cs typeface="msmincho" charset="0"/>
              </a:rPr>
              <a:t>-- Wilson, </a:t>
            </a:r>
            <a:r>
              <a:rPr lang="en-GB" i="0" kern="1200" dirty="0" err="1">
                <a:solidFill>
                  <a:srgbClr val="595959"/>
                </a:solidFill>
                <a:ea typeface="msmincho" charset="0"/>
                <a:cs typeface="msmincho" charset="0"/>
              </a:rPr>
              <a:t>Wiebe</a:t>
            </a:r>
            <a:r>
              <a:rPr lang="en-GB" i="0" kern="1200" dirty="0">
                <a:solidFill>
                  <a:srgbClr val="595959"/>
                </a:solidFill>
                <a:ea typeface="msmincho" charset="0"/>
                <a:cs typeface="msmincho" charset="0"/>
              </a:rPr>
              <a:t> &amp; Hoffman, 2005, “</a:t>
            </a:r>
            <a:r>
              <a:rPr lang="en-US" i="0" kern="1200" dirty="0">
                <a:solidFill>
                  <a:srgbClr val="595959"/>
                </a:solidFill>
                <a:ea typeface="msmincho" charset="0"/>
                <a:cs typeface="msmincho" charset="0"/>
              </a:rPr>
              <a:t>Recognizing Contextual Polarity in Phrase-Level Sentiment Analysis”</a:t>
            </a:r>
          </a:p>
          <a:p>
            <a:pPr marL="0" indent="0">
              <a:buNone/>
            </a:pPr>
            <a:r>
              <a:rPr lang="en-US" i="1" kern="1200" dirty="0">
                <a:ea typeface="msmincho" charset="0"/>
                <a:cs typeface="msmincho" charset="0"/>
              </a:rPr>
              <a:t>“Sentiment analysis or opinion mining is the computational study of opinions, sentiments and emotions expressed in text… An opinion on a feature f is a positive or negative view, attitude, emotion or appraisal on f from an opinion holder.”</a:t>
            </a:r>
          </a:p>
          <a:p>
            <a:pPr marL="457200" lvl="1" indent="0" algn="r">
              <a:buNone/>
              <a:defRPr/>
            </a:pPr>
            <a:r>
              <a:rPr lang="en-GB" sz="2000" kern="1200" dirty="0">
                <a:ea typeface="msmincho" charset="0"/>
                <a:cs typeface="msmincho" charset="0"/>
              </a:rPr>
              <a:t>-- Bing Liu, 2010, “</a:t>
            </a:r>
            <a:r>
              <a:rPr lang="en-US" sz="2000" kern="1200" dirty="0">
                <a:ea typeface="msmincho" charset="0"/>
                <a:cs typeface="msmincho" charset="0"/>
              </a:rPr>
              <a:t>Sentiment Analysis and Subjectivity,” in Handbook of Natural Language </a:t>
            </a:r>
            <a:r>
              <a:rPr lang="en-US" sz="2000" kern="1200" dirty="0" smtClean="0">
                <a:ea typeface="msmincho" charset="0"/>
                <a:cs typeface="msmincho" charset="0"/>
              </a:rPr>
              <a:t>Processing</a:t>
            </a:r>
            <a:endParaRPr lang="en-US" sz="2000" kern="1200" dirty="0">
              <a:ea typeface="msmincho" charset="0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69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Theses</a:t>
            </a:r>
            <a:endParaRPr lang="en-US" dirty="0"/>
          </a:p>
        </p:txBody>
      </p:sp>
      <p:sp>
        <p:nvSpPr>
          <p:cNvPr id="24577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75"/>
            <a:ext cx="8229600" cy="4997450"/>
          </a:xfrm>
          <a:noFill/>
          <a:ln/>
        </p:spPr>
        <p:txBody>
          <a:bodyPr/>
          <a:lstStyle/>
          <a:p>
            <a:pPr>
              <a:buNone/>
            </a:pPr>
            <a:r>
              <a:rPr lang="en-US" dirty="0" smtClean="0"/>
              <a:t>Social Media = Platforms + Networks + Content.</a:t>
            </a:r>
          </a:p>
          <a:p>
            <a:pPr>
              <a:buNone/>
            </a:pPr>
            <a:r>
              <a:rPr lang="en-US" dirty="0" smtClean="0"/>
              <a:t>Knowledge = Contextualized, interrelated information.</a:t>
            </a:r>
          </a:p>
          <a:p>
            <a:pPr>
              <a:buNone/>
            </a:pPr>
            <a:r>
              <a:rPr lang="en-US" dirty="0" smtClean="0"/>
              <a:t>Knowledge, in automated settings, must be structured to </a:t>
            </a:r>
            <a:r>
              <a:rPr lang="en-US" dirty="0"/>
              <a:t>be usable .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Consolidation involves collection</a:t>
            </a:r>
            <a:r>
              <a:rPr lang="en-US" dirty="0"/>
              <a:t>,</a:t>
            </a:r>
            <a:r>
              <a:rPr lang="en-US" dirty="0" smtClean="0"/>
              <a:t> filtering, analysis, reduction, integration, inference, and presentation… iteratively.</a:t>
            </a:r>
          </a:p>
          <a:p>
            <a:pPr marL="0" indent="0">
              <a:buNone/>
            </a:pPr>
            <a:r>
              <a:rPr lang="en-US" i="1" dirty="0" smtClean="0"/>
              <a:t>“B</a:t>
            </a:r>
            <a:r>
              <a:rPr lang="en-GB" i="1" dirty="0" err="1" smtClean="0"/>
              <a:t>usiness</a:t>
            </a:r>
            <a:r>
              <a:rPr lang="en-GB" i="1" dirty="0" smtClean="0"/>
              <a:t> </a:t>
            </a:r>
            <a:r>
              <a:rPr lang="en-GB" i="1" dirty="0"/>
              <a:t>is a collection of activities carried on for whatever purpose, be it science, technology, commerce, industry, law, government, </a:t>
            </a:r>
            <a:r>
              <a:rPr lang="en-GB" i="1" dirty="0" err="1"/>
              <a:t>defense</a:t>
            </a:r>
            <a:r>
              <a:rPr lang="en-GB" i="1" dirty="0"/>
              <a:t>, et </a:t>
            </a:r>
            <a:r>
              <a:rPr lang="en-GB" i="1" dirty="0" smtClean="0"/>
              <a:t>cetera.”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6734951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31788" indent="-331788">
              <a:lnSpc>
                <a:spcPct val="93000"/>
              </a:lnSpc>
              <a:tabLst>
                <a:tab pos="331788" algn="l"/>
                <a:tab pos="788988" algn="l"/>
                <a:tab pos="1246188" algn="l"/>
                <a:tab pos="1703388" algn="l"/>
                <a:tab pos="2160588" algn="l"/>
                <a:tab pos="2617788" algn="l"/>
                <a:tab pos="3074988" algn="l"/>
                <a:tab pos="3532188" algn="l"/>
                <a:tab pos="3989388" algn="l"/>
                <a:tab pos="4446588" algn="l"/>
                <a:tab pos="4903788" algn="l"/>
                <a:tab pos="5360988" algn="l"/>
                <a:tab pos="5818188" algn="l"/>
                <a:tab pos="6275388" algn="l"/>
                <a:tab pos="6732588" algn="l"/>
                <a:tab pos="7189788" algn="l"/>
                <a:tab pos="7646988" algn="l"/>
                <a:tab pos="8104188" algn="l"/>
                <a:tab pos="8561388" algn="l"/>
                <a:tab pos="9018588" algn="l"/>
                <a:tab pos="9475788" algn="l"/>
              </a:tabLst>
            </a:pPr>
            <a:r>
              <a:rPr lang="en-GB" dirty="0" smtClean="0"/>
              <a:t>Beyond Polarity</a:t>
            </a:r>
          </a:p>
        </p:txBody>
      </p:sp>
      <p:sp>
        <p:nvSpPr>
          <p:cNvPr id="39942" name="AutoShape 6" descr="mailbox://C%7C/Documents%20and%20Settings/Seth/Application%20Data/Thunderbird/Profiles/mwbt93ee.default/Mail/Local%20Folders/Inbox?number=1284422885&amp;part=1.2&amp;filename=6748C9BE-5C77-44D9-AEEF-FF4468E3BC9A.png"/>
          <p:cNvSpPr>
            <a:spLocks noChangeAspect="1" noChangeArrowheads="1"/>
          </p:cNvSpPr>
          <p:nvPr/>
        </p:nvSpPr>
        <p:spPr bwMode="auto">
          <a:xfrm>
            <a:off x="155575" y="-3429000"/>
            <a:ext cx="13954125" cy="71532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ClarabridgeEmo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" y="1451005"/>
            <a:ext cx="8915400" cy="457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9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 Analysis</a:t>
            </a:r>
            <a:endParaRPr lang="en-US" dirty="0"/>
          </a:p>
        </p:txBody>
      </p:sp>
      <p:pic>
        <p:nvPicPr>
          <p:cNvPr id="5" name="Picture 4" descr="Inten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72816"/>
            <a:ext cx="3263900" cy="435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07904" y="6021288"/>
            <a:ext cx="496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latin typeface="+mn-lt"/>
              </a:rPr>
              <a:t>http://</a:t>
            </a:r>
            <a:r>
              <a:rPr lang="en-US" sz="1200" i="1" dirty="0" err="1">
                <a:latin typeface="+mn-lt"/>
              </a:rPr>
              <a:t>www.aiaioo.com</a:t>
            </a:r>
            <a:r>
              <a:rPr lang="en-US" sz="1200" i="1" dirty="0">
                <a:latin typeface="+mn-lt"/>
              </a:rPr>
              <a:t>/whitepapers/</a:t>
            </a:r>
            <a:r>
              <a:rPr lang="en-US" sz="1200" i="1" dirty="0" err="1">
                <a:latin typeface="+mn-lt"/>
              </a:rPr>
              <a:t>intention_analysis_use_cases.pdf</a:t>
            </a:r>
            <a:endParaRPr lang="en-US" sz="1200" i="1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556792"/>
            <a:ext cx="5263346" cy="3816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1196752"/>
            <a:ext cx="2232248" cy="693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00" y="1196752"/>
            <a:ext cx="2370336" cy="5925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1520" y="5373216"/>
            <a:ext cx="1522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+mn-lt"/>
              </a:rPr>
              <a:t>http://</a:t>
            </a:r>
            <a:r>
              <a:rPr lang="en-US" sz="1200" i="1" dirty="0" err="1">
                <a:latin typeface="+mn-lt"/>
              </a:rPr>
              <a:t>sentibet.com</a:t>
            </a:r>
            <a:r>
              <a:rPr lang="en-US" sz="1200" i="1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90903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856" y="1268760"/>
            <a:ext cx="8229600" cy="525658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kern="1200" dirty="0" smtClean="0">
                <a:ea typeface="msmincho" charset="0"/>
                <a:cs typeface="msmincho" charset="0"/>
              </a:rPr>
              <a:t>Sentiment may be of </a:t>
            </a:r>
            <a:r>
              <a:rPr lang="en-US" kern="1200" dirty="0" smtClean="0">
                <a:ea typeface="msmincho" charset="0"/>
                <a:cs typeface="msmincho" charset="0"/>
              </a:rPr>
              <a:t>interest </a:t>
            </a:r>
            <a:r>
              <a:rPr lang="en-US" kern="1200" dirty="0" smtClean="0">
                <a:ea typeface="msmincho" charset="0"/>
                <a:cs typeface="msmincho" charset="0"/>
              </a:rPr>
              <a:t>at multiple levels.</a:t>
            </a:r>
          </a:p>
          <a:p>
            <a:pPr marL="682625" lvl="2" indent="-225425">
              <a:defRPr/>
            </a:pPr>
            <a:r>
              <a:rPr lang="en-US" sz="2400" i="0" kern="1200" dirty="0" smtClean="0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Corpus / data space, i.e., across multiple sources.</a:t>
            </a:r>
          </a:p>
          <a:p>
            <a:pPr marL="682625" lvl="2" indent="-225425">
              <a:defRPr/>
            </a:pPr>
            <a:r>
              <a:rPr lang="en-US" sz="2400" i="0" kern="1200" dirty="0" smtClean="0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Document.</a:t>
            </a:r>
          </a:p>
          <a:p>
            <a:pPr marL="682625" lvl="2" indent="-225425">
              <a:defRPr/>
            </a:pPr>
            <a:r>
              <a:rPr lang="en-US" sz="2400" i="0" kern="1200" dirty="0" smtClean="0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Statement / sentence.</a:t>
            </a:r>
          </a:p>
          <a:p>
            <a:pPr marL="682625" lvl="2" indent="-225425">
              <a:defRPr/>
            </a:pPr>
            <a:r>
              <a:rPr lang="en-US" sz="2400" i="0" kern="1200" dirty="0" smtClean="0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Entity / topic / concept.</a:t>
            </a:r>
          </a:p>
          <a:p>
            <a:pPr marL="225425" indent="-225425">
              <a:buNone/>
              <a:defRPr/>
            </a:pPr>
            <a:r>
              <a:rPr lang="en-US" kern="1200" dirty="0" smtClean="0">
                <a:ea typeface="msmincho" charset="0"/>
                <a:cs typeface="msmincho" charset="0"/>
              </a:rPr>
              <a:t>Human language is noisy and chaotic!</a:t>
            </a:r>
          </a:p>
          <a:p>
            <a:pPr marL="682625" lvl="2" indent="-225425">
              <a:defRPr/>
            </a:pPr>
            <a:r>
              <a:rPr lang="en-US" sz="2400" i="0" kern="1200" dirty="0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Jargon, slang, irony, ambiguity, anaphora, </a:t>
            </a:r>
            <a:r>
              <a:rPr lang="en-US" sz="2400" i="0" kern="1200" dirty="0" err="1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polysemy</a:t>
            </a:r>
            <a:r>
              <a:rPr lang="en-US" sz="2400" i="0" kern="1200" dirty="0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, synonymy, etc.</a:t>
            </a:r>
          </a:p>
          <a:p>
            <a:pPr marL="682625" lvl="2" indent="-225425">
              <a:defRPr/>
            </a:pPr>
            <a:r>
              <a:rPr lang="en-US" sz="2400" i="0" kern="1200" dirty="0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Context is key.  Discourse analysis comes into play.</a:t>
            </a:r>
          </a:p>
          <a:p>
            <a:pPr marL="225425" indent="-225425">
              <a:buNone/>
              <a:defRPr/>
            </a:pPr>
            <a:r>
              <a:rPr lang="en-US" kern="1200" dirty="0" smtClean="0">
                <a:ea typeface="msmincho" charset="0"/>
                <a:cs typeface="msmincho" charset="0"/>
              </a:rPr>
              <a:t>Must distinguish the sentiment holder from the object:</a:t>
            </a:r>
          </a:p>
          <a:p>
            <a:pPr marL="682625" lvl="2" indent="-225425">
              <a:defRPr/>
            </a:pPr>
            <a:r>
              <a:rPr lang="en-US" sz="2400" kern="1200" dirty="0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“</a:t>
            </a:r>
            <a:r>
              <a:rPr lang="en-US" sz="2400" kern="1200" dirty="0" err="1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Geithner</a:t>
            </a:r>
            <a:r>
              <a:rPr lang="en-US" sz="2400" kern="1200" dirty="0">
                <a:solidFill>
                  <a:srgbClr val="595959"/>
                </a:solidFill>
                <a:latin typeface="+mn-lt"/>
                <a:ea typeface="msmincho" charset="0"/>
                <a:cs typeface="msmincho" charset="0"/>
              </a:rPr>
              <a:t> said the recession may worsen.”</a:t>
            </a:r>
            <a:endParaRPr lang="en-GB" sz="2400" kern="1200" dirty="0">
              <a:solidFill>
                <a:srgbClr val="595959"/>
              </a:solidFill>
              <a:latin typeface="+mn-lt"/>
              <a:ea typeface="msmincho" charset="0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945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Milestones </a:t>
            </a:r>
            <a:r>
              <a:rPr lang="en-US" dirty="0"/>
              <a:t>R</a:t>
            </a:r>
            <a:r>
              <a:rPr lang="en-US" dirty="0" smtClean="0"/>
              <a:t>e-viewed</a:t>
            </a:r>
            <a:endParaRPr lang="en-US" dirty="0"/>
          </a:p>
        </p:txBody>
      </p:sp>
      <p:sp>
        <p:nvSpPr>
          <p:cNvPr id="24577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75"/>
            <a:ext cx="8229600" cy="4997450"/>
          </a:xfrm>
          <a:noFill/>
          <a:ln/>
        </p:spPr>
        <p:txBody>
          <a:bodyPr/>
          <a:lstStyle/>
          <a:p>
            <a:pPr>
              <a:buNone/>
            </a:pPr>
            <a:r>
              <a:rPr lang="en-US" dirty="0" smtClean="0">
                <a:latin typeface="Zapf Dingbats"/>
                <a:ea typeface="Zapf Dingbats"/>
                <a:cs typeface="Zapf Dingbats"/>
                <a:sym typeface="Zapf Dingbats"/>
              </a:rPr>
              <a:t>✔	</a:t>
            </a:r>
            <a:r>
              <a:rPr lang="en-US" dirty="0" smtClean="0"/>
              <a:t>Language+ understanding.</a:t>
            </a:r>
          </a:p>
          <a:p>
            <a:pPr marL="636587" lvl="1" indent="0">
              <a:buNone/>
            </a:pPr>
            <a:r>
              <a:rPr lang="en-US" dirty="0" smtClean="0"/>
              <a:t>Text, speech, and video.</a:t>
            </a:r>
          </a:p>
          <a:p>
            <a:pPr marL="636587" lvl="1" indent="0">
              <a:buNone/>
            </a:pPr>
            <a:r>
              <a:rPr lang="en-US" dirty="0" smtClean="0"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dirty="0">
                <a:ea typeface="Zapf Dingbats"/>
                <a:cs typeface="Zapf Dingbats"/>
                <a:sym typeface="Zapf Dingbats"/>
              </a:rPr>
              <a:t> </a:t>
            </a:r>
            <a:r>
              <a:rPr lang="en-US" dirty="0" smtClean="0"/>
              <a:t>Narrative, discourse, and argument.</a:t>
            </a:r>
          </a:p>
          <a:p>
            <a:pPr>
              <a:buNone/>
            </a:pPr>
            <a:r>
              <a:rPr lang="en-US" dirty="0" smtClean="0">
                <a:latin typeface="Zapf Dingbats"/>
                <a:ea typeface="Zapf Dingbats"/>
                <a:cs typeface="Zapf Dingbats"/>
                <a:sym typeface="Zapf Dingbats"/>
              </a:rPr>
              <a:t>✔	</a:t>
            </a:r>
            <a:r>
              <a:rPr lang="en-US" dirty="0" smtClean="0"/>
              <a:t>Information extraction.</a:t>
            </a:r>
          </a:p>
          <a:p>
            <a:pPr>
              <a:buNone/>
            </a:pPr>
            <a:r>
              <a:rPr lang="en-US" dirty="0" smtClean="0">
                <a:latin typeface="Zapf Dingbats"/>
                <a:ea typeface="Zapf Dingbats"/>
                <a:cs typeface="Zapf Dingbats"/>
                <a:sym typeface="Zapf Dingbats"/>
              </a:rPr>
              <a:t>✔	</a:t>
            </a:r>
            <a:r>
              <a:rPr lang="en-US" dirty="0" smtClean="0"/>
              <a:t>Knowledge structuring and integration.</a:t>
            </a:r>
          </a:p>
          <a:p>
            <a:pPr>
              <a:buNone/>
            </a:pPr>
            <a:r>
              <a:rPr lang="en-US" b="1" dirty="0" smtClean="0">
                <a:latin typeface="Krungthep"/>
                <a:cs typeface="Krungthep"/>
              </a:rPr>
              <a:t>?</a:t>
            </a:r>
            <a:r>
              <a:rPr lang="en-US" b="1" dirty="0" smtClean="0">
                <a:latin typeface="Cooper Black"/>
                <a:cs typeface="Cooper Black"/>
              </a:rPr>
              <a:t>	</a:t>
            </a:r>
            <a:r>
              <a:rPr lang="en-US" dirty="0" smtClean="0"/>
              <a:t>Inference; synthesis.</a:t>
            </a:r>
          </a:p>
          <a:p>
            <a:pPr>
              <a:buNone/>
            </a:pPr>
            <a:r>
              <a:rPr lang="en-US" dirty="0" smtClean="0"/>
              <a:t>Language generation.</a:t>
            </a:r>
          </a:p>
          <a:p>
            <a:pPr>
              <a:buNone/>
            </a:pPr>
            <a:r>
              <a:rPr lang="en-US" dirty="0" smtClean="0"/>
              <a:t>Conversation; interaction; autonomy.</a:t>
            </a:r>
          </a:p>
          <a:p>
            <a:pPr>
              <a:buNone/>
            </a:pPr>
            <a:r>
              <a:rPr lang="en-US" dirty="0" smtClean="0"/>
              <a:t>≈&gt; Convergence, a.k.a. </a:t>
            </a:r>
            <a:r>
              <a:rPr lang="en-US" i="1" dirty="0" smtClean="0"/>
              <a:t>Singularity</a:t>
            </a:r>
          </a:p>
        </p:txBody>
      </p:sp>
    </p:spTree>
    <p:extLst>
      <p:ext uri="{BB962C8B-B14F-4D97-AF65-F5344CB8AC3E}">
        <p14:creationId xmlns:p14="http://schemas.microsoft.com/office/powerpoint/2010/main" val="20856271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Text Tech Initiatives</a:t>
            </a:r>
            <a:endParaRPr lang="en-US" dirty="0"/>
          </a:p>
        </p:txBody>
      </p:sp>
      <p:sp>
        <p:nvSpPr>
          <p:cNvPr id="24577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74"/>
            <a:ext cx="8229600" cy="4782021"/>
          </a:xfrm>
          <a:noFill/>
          <a:ln/>
        </p:spPr>
        <p:txBody>
          <a:bodyPr/>
          <a:lstStyle/>
          <a:p>
            <a:pPr>
              <a:buNone/>
            </a:pPr>
            <a:r>
              <a:rPr lang="en-US" dirty="0" smtClean="0"/>
              <a:t>Now and near future.</a:t>
            </a:r>
          </a:p>
          <a:p>
            <a:pPr lvl="1"/>
            <a:r>
              <a:rPr lang="en-US" dirty="0" smtClean="0"/>
              <a:t>Broader &amp; deeper international language support.</a:t>
            </a:r>
          </a:p>
          <a:p>
            <a:pPr lvl="1"/>
            <a:r>
              <a:rPr lang="en-US" dirty="0" smtClean="0"/>
              <a:t>Sentiment analysis, beyond</a:t>
            </a:r>
            <a:r>
              <a:rPr lang="en-US" dirty="0"/>
              <a:t> </a:t>
            </a:r>
            <a:r>
              <a:rPr lang="en-US" dirty="0" smtClean="0"/>
              <a:t>polarity.</a:t>
            </a:r>
          </a:p>
          <a:p>
            <a:pPr marL="911225" lvl="1" indent="3175">
              <a:buNone/>
            </a:pPr>
            <a:r>
              <a:rPr lang="en-US" sz="2000" i="1" dirty="0" smtClean="0"/>
              <a:t>Emotions, intent signals. etc.</a:t>
            </a:r>
          </a:p>
          <a:p>
            <a:pPr lvl="1"/>
            <a:r>
              <a:rPr lang="en-US" dirty="0" smtClean="0"/>
              <a:t>Identity resolution &amp; profile extraction.</a:t>
            </a:r>
          </a:p>
          <a:p>
            <a:pPr marL="909638" lvl="2" indent="4763"/>
            <a:r>
              <a:rPr lang="en-US" sz="2000" dirty="0" smtClean="0">
                <a:solidFill>
                  <a:srgbClr val="4D4D4D"/>
                </a:solidFill>
                <a:latin typeface="+mn-lt"/>
              </a:rPr>
              <a:t>Online-social-enterprise data integration.</a:t>
            </a:r>
          </a:p>
          <a:p>
            <a:pPr lvl="1"/>
            <a:r>
              <a:rPr lang="en-US" dirty="0" smtClean="0"/>
              <a:t>Semantic data integration, Complex Data. </a:t>
            </a:r>
          </a:p>
          <a:p>
            <a:pPr lvl="1"/>
            <a:r>
              <a:rPr lang="en-US" dirty="0" smtClean="0"/>
              <a:t>Speech analytics.</a:t>
            </a:r>
          </a:p>
          <a:p>
            <a:pPr lvl="1"/>
            <a:r>
              <a:rPr lang="en-US" dirty="0" smtClean="0"/>
              <a:t>Discourse analysis.</a:t>
            </a:r>
          </a:p>
          <a:p>
            <a:pPr marL="922338" lvl="1" indent="-7938">
              <a:buNone/>
            </a:pPr>
            <a:r>
              <a:rPr lang="en-US" sz="2000" i="1" dirty="0" smtClean="0"/>
              <a:t>Because isolated messages are not conversations.</a:t>
            </a:r>
            <a:endParaRPr lang="en-US" dirty="0" smtClean="0"/>
          </a:p>
          <a:p>
            <a:pPr marL="922338" lvl="1" indent="-227013">
              <a:buFont typeface="Arial" pitchFamily="34" charset="0"/>
              <a:buChar char="•"/>
            </a:pPr>
            <a:r>
              <a:rPr lang="en-US" dirty="0" smtClean="0"/>
              <a:t>Rich-media content analytics.</a:t>
            </a:r>
          </a:p>
          <a:p>
            <a:pPr marL="922338" lvl="1" indent="-227013">
              <a:buFont typeface="Arial" pitchFamily="34" charset="0"/>
              <a:buChar char="•"/>
            </a:pPr>
            <a:r>
              <a:rPr lang="en-US" dirty="0" smtClean="0"/>
              <a:t>Augmented reality; new human-computer interfaces.</a:t>
            </a:r>
          </a:p>
          <a:p>
            <a:pPr marL="922338" lvl="1" indent="-7938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433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A Focus on Information &amp; Applications</a:t>
            </a:r>
            <a:endParaRPr lang="en-US" dirty="0"/>
          </a:p>
        </p:txBody>
      </p:sp>
      <p:sp>
        <p:nvSpPr>
          <p:cNvPr id="24577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74"/>
            <a:ext cx="8229600" cy="4782021"/>
          </a:xfrm>
          <a:noFill/>
          <a:ln/>
        </p:spPr>
        <p:txBody>
          <a:bodyPr/>
          <a:lstStyle/>
          <a:p>
            <a:pPr>
              <a:buNone/>
            </a:pPr>
            <a:r>
              <a:rPr lang="en-US" dirty="0" smtClean="0"/>
              <a:t>Now and near future.</a:t>
            </a:r>
          </a:p>
          <a:p>
            <a:pPr lvl="1"/>
            <a:r>
              <a:rPr lang="en-US" dirty="0" smtClean="0"/>
              <a:t>Signal detection.</a:t>
            </a:r>
            <a:endParaRPr lang="en-US" dirty="0"/>
          </a:p>
          <a:p>
            <a:pPr marL="914400" lvl="1" indent="0">
              <a:buNone/>
            </a:pPr>
            <a:r>
              <a:rPr lang="en-US" sz="2000" i="1" dirty="0"/>
              <a:t>Sentiment, emotion, identity, intent.</a:t>
            </a:r>
          </a:p>
          <a:p>
            <a:pPr lvl="1"/>
            <a:r>
              <a:rPr lang="en-US" dirty="0" err="1" smtClean="0"/>
              <a:t>Semanticized</a:t>
            </a:r>
            <a:r>
              <a:rPr lang="en-US" dirty="0" smtClean="0"/>
              <a:t> applications.</a:t>
            </a:r>
          </a:p>
          <a:p>
            <a:pPr marL="909638" lvl="2" indent="4763"/>
            <a:r>
              <a:rPr lang="en-US" sz="2000" dirty="0" smtClean="0">
                <a:solidFill>
                  <a:srgbClr val="4D4D4D"/>
                </a:solidFill>
                <a:latin typeface="+mn-lt"/>
              </a:rPr>
              <a:t>Linkable, </a:t>
            </a:r>
            <a:r>
              <a:rPr lang="en-US" sz="2000" dirty="0" err="1" smtClean="0">
                <a:solidFill>
                  <a:srgbClr val="4D4D4D"/>
                </a:solidFill>
                <a:latin typeface="+mn-lt"/>
              </a:rPr>
              <a:t>mashable</a:t>
            </a:r>
            <a:r>
              <a:rPr lang="en-US" sz="2000" dirty="0" smtClean="0">
                <a:solidFill>
                  <a:srgbClr val="4D4D4D"/>
                </a:solidFill>
                <a:latin typeface="+mn-lt"/>
              </a:rPr>
              <a:t>, </a:t>
            </a:r>
            <a:r>
              <a:rPr lang="en-US" sz="2000" dirty="0" err="1" smtClean="0">
                <a:solidFill>
                  <a:srgbClr val="4D4D4D"/>
                </a:solidFill>
                <a:latin typeface="+mn-lt"/>
              </a:rPr>
              <a:t>enrichable</a:t>
            </a:r>
            <a:r>
              <a:rPr lang="en-US" sz="2000" dirty="0" smtClean="0">
                <a:solidFill>
                  <a:srgbClr val="4D4D4D"/>
                </a:solidFill>
                <a:latin typeface="+mn-lt"/>
              </a:rPr>
              <a:t>.</a:t>
            </a:r>
          </a:p>
          <a:p>
            <a:pPr lvl="1"/>
            <a:r>
              <a:rPr lang="en-US" dirty="0" smtClean="0"/>
              <a:t>Rich information.</a:t>
            </a:r>
          </a:p>
          <a:p>
            <a:pPr marL="914400" lvl="1" indent="0">
              <a:buNone/>
            </a:pPr>
            <a:r>
              <a:rPr lang="en-US" sz="2000" i="1" dirty="0"/>
              <a:t>Context sensitive, situational.</a:t>
            </a:r>
          </a:p>
          <a:p>
            <a:pPr marL="7938" indent="-7938">
              <a:buNone/>
              <a:tabLst>
                <a:tab pos="0" algn="l"/>
              </a:tabLst>
            </a:pPr>
            <a:r>
              <a:rPr lang="en-US" dirty="0" err="1" smtClean="0"/>
              <a:t>Σ</a:t>
            </a:r>
            <a:r>
              <a:rPr lang="en-US" dirty="0" smtClean="0"/>
              <a:t> = Sense-making…</a:t>
            </a:r>
          </a:p>
        </p:txBody>
      </p:sp>
    </p:spTree>
    <p:extLst>
      <p:ext uri="{BB962C8B-B14F-4D97-AF65-F5344CB8AC3E}">
        <p14:creationId xmlns:p14="http://schemas.microsoft.com/office/powerpoint/2010/main" val="40493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marL="234950" indent="-23495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latin typeface="Candara" pitchFamily="34" charset="0"/>
                <a:ea typeface="msmincho"/>
                <a:cs typeface="msmincho"/>
              </a:rPr>
              <a:t>Primary </a:t>
            </a:r>
            <a:r>
              <a:rPr lang="en-US" dirty="0" smtClean="0">
                <a:latin typeface="Candara" pitchFamily="34" charset="0"/>
                <a:ea typeface="msmincho"/>
                <a:cs typeface="msmincho"/>
              </a:rPr>
              <a:t>Solution Considerations</a:t>
            </a:r>
            <a:endParaRPr lang="en-US" dirty="0">
              <a:latin typeface="Candara" pitchFamily="34" charset="0"/>
              <a:ea typeface="msmincho"/>
              <a:cs typeface="msmincho"/>
            </a:endParaRPr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457200" y="1311275"/>
            <a:ext cx="8229600" cy="4997450"/>
          </a:xfrm>
          <a:prstGeom prst="rect">
            <a:avLst/>
          </a:prstGeom>
          <a:noFill/>
          <a:ln/>
        </p:spPr>
        <p:txBody>
          <a:bodyPr/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47650" indent="-23495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</a:rPr>
              <a:t>Adaptation </a:t>
            </a:r>
            <a:r>
              <a:rPr lang="en-US" dirty="0">
                <a:solidFill>
                  <a:schemeClr val="tx1"/>
                </a:solidFill>
              </a:rPr>
              <a:t>or specialization: To a business or cultural domain, information type (e.g., text, speech, images) &amp; source (e.g., Twitter, e-mail, news articles).</a:t>
            </a:r>
            <a:endParaRPr lang="en-US" dirty="0">
              <a:solidFill>
                <a:schemeClr val="tx1"/>
              </a:solidFill>
              <a:ea typeface="msmincho"/>
              <a:cs typeface="msmincho"/>
            </a:endParaRPr>
          </a:p>
          <a:p>
            <a:pPr marL="247650" indent="-23495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chemeClr val="tx1"/>
                </a:solidFill>
                <a:ea typeface="msmincho"/>
                <a:cs typeface="msmincho"/>
              </a:rPr>
              <a:t>By-user customization possibilities: For instance, via </a:t>
            </a:r>
            <a:r>
              <a:rPr lang="en-US" dirty="0" smtClean="0">
                <a:solidFill>
                  <a:schemeClr val="tx1"/>
                </a:solidFill>
                <a:ea typeface="msmincho"/>
                <a:cs typeface="msmincho"/>
              </a:rPr>
              <a:t>custom taxonomies</a:t>
            </a:r>
            <a:r>
              <a:rPr lang="en-US" dirty="0">
                <a:solidFill>
                  <a:schemeClr val="tx1"/>
                </a:solidFill>
                <a:ea typeface="msmincho"/>
                <a:cs typeface="msmincho"/>
              </a:rPr>
              <a:t>, rules, lexicons.</a:t>
            </a:r>
          </a:p>
          <a:p>
            <a:pPr marL="247650" indent="-23495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chemeClr val="tx1"/>
                </a:solidFill>
                <a:ea typeface="msmincho"/>
                <a:cs typeface="msmincho"/>
              </a:rPr>
              <a:t>Sentiment resolution: Aggregate, message, or feature level.  (What features? Topics, </a:t>
            </a:r>
            <a:r>
              <a:rPr lang="en-US" dirty="0" err="1">
                <a:solidFill>
                  <a:schemeClr val="tx1"/>
                </a:solidFill>
                <a:ea typeface="msmincho"/>
                <a:cs typeface="msmincho"/>
              </a:rPr>
              <a:t>coreferenced</a:t>
            </a:r>
            <a:r>
              <a:rPr lang="en-US" dirty="0">
                <a:solidFill>
                  <a:schemeClr val="tx1"/>
                </a:solidFill>
                <a:ea typeface="msmincho"/>
                <a:cs typeface="msmincho"/>
              </a:rPr>
              <a:t> entities?</a:t>
            </a:r>
            <a:r>
              <a:rPr lang="en-US" dirty="0" smtClean="0">
                <a:solidFill>
                  <a:schemeClr val="tx1"/>
                </a:solidFill>
                <a:ea typeface="msmincho"/>
                <a:cs typeface="msmincho"/>
              </a:rPr>
              <a:t>)</a:t>
            </a:r>
            <a:endParaRPr lang="en-US" dirty="0">
              <a:solidFill>
                <a:schemeClr val="tx1"/>
              </a:solidFill>
              <a:ea typeface="msmincho"/>
              <a:cs typeface="msmincho"/>
            </a:endParaRPr>
          </a:p>
        </p:txBody>
      </p:sp>
    </p:spTree>
    <p:extLst>
      <p:ext uri="{BB962C8B-B14F-4D97-AF65-F5344CB8AC3E}">
        <p14:creationId xmlns:p14="http://schemas.microsoft.com/office/powerpoint/2010/main" val="3131225344"/>
      </p:ext>
    </p:extLst>
  </p:cSld>
  <p:clrMapOvr>
    <a:masterClrMapping/>
  </p:clrMapOvr>
  <p:transition xmlns:p14="http://schemas.microsoft.com/office/powerpoint/2010/main" spd="med" advTm="6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marL="234950" indent="-23495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latin typeface="Candara" pitchFamily="34" charset="0"/>
                <a:ea typeface="msmincho"/>
                <a:cs typeface="msmincho"/>
              </a:rPr>
              <a:t>Primary </a:t>
            </a:r>
            <a:r>
              <a:rPr lang="en-US" dirty="0" smtClean="0">
                <a:latin typeface="Candara" pitchFamily="34" charset="0"/>
                <a:ea typeface="msmincho"/>
                <a:cs typeface="msmincho"/>
              </a:rPr>
              <a:t>Considerations, cont.</a:t>
            </a:r>
            <a:endParaRPr lang="en-US" dirty="0">
              <a:latin typeface="Candara" pitchFamily="34" charset="0"/>
              <a:ea typeface="msmincho"/>
              <a:cs typeface="msmincho"/>
            </a:endParaRPr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457200" y="1311275"/>
            <a:ext cx="8229600" cy="4997450"/>
          </a:xfrm>
          <a:prstGeom prst="rect">
            <a:avLst/>
          </a:prstGeom>
          <a:noFill/>
          <a:ln/>
        </p:spPr>
        <p:txBody>
          <a:bodyPr/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47650" indent="-23495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  <a:ea typeface="msmincho"/>
                <a:cs typeface="msmincho"/>
              </a:rPr>
              <a:t>Outputs</a:t>
            </a:r>
            <a:r>
              <a:rPr lang="en-US" dirty="0">
                <a:solidFill>
                  <a:schemeClr val="tx1"/>
                </a:solidFill>
                <a:ea typeface="msmincho"/>
                <a:cs typeface="msmincho"/>
              </a:rPr>
              <a:t>: E.g., annotated text, models, indicators, dashboards, exploratory data interfaces.</a:t>
            </a:r>
          </a:p>
          <a:p>
            <a:pPr marL="247650" indent="-23495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chemeClr val="tx1"/>
                </a:solidFill>
                <a:ea typeface="msmincho"/>
                <a:cs typeface="msmincho"/>
              </a:rPr>
              <a:t>Usage mode: As-a-service (via API) or installed/hosted/cloud.</a:t>
            </a:r>
          </a:p>
          <a:p>
            <a:pPr marL="247650" indent="-23495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chemeClr val="tx1"/>
                </a:solidFill>
                <a:ea typeface="msmincho"/>
                <a:cs typeface="msmincho"/>
              </a:rPr>
              <a:t>Capacity: Volume, performance, throughput.</a:t>
            </a:r>
          </a:p>
          <a:p>
            <a:pPr marL="247650" indent="-234950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chemeClr val="tx1"/>
                </a:solidFill>
                <a:ea typeface="msmincho"/>
                <a:cs typeface="msmincho"/>
              </a:rPr>
              <a:t>Cost.</a:t>
            </a:r>
          </a:p>
        </p:txBody>
      </p:sp>
    </p:spTree>
    <p:extLst>
      <p:ext uri="{BB962C8B-B14F-4D97-AF65-F5344CB8AC3E}">
        <p14:creationId xmlns:p14="http://schemas.microsoft.com/office/powerpoint/2010/main" val="2994779546"/>
      </p:ext>
    </p:extLst>
  </p:cSld>
  <p:clrMapOvr>
    <a:masterClrMapping/>
  </p:clrMapOvr>
  <p:transition xmlns:p14="http://schemas.microsoft.com/office/powerpoint/2010/main" spd="med" advTm="6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&amp; Platform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88" y="1271588"/>
            <a:ext cx="8229600" cy="4349750"/>
          </a:xfrm>
        </p:spPr>
        <p:txBody>
          <a:bodyPr/>
          <a:lstStyle/>
          <a:p>
            <a:pPr marL="455613" indent="-455613">
              <a:buNone/>
            </a:pPr>
            <a:r>
              <a:rPr lang="en-US" dirty="0" smtClean="0"/>
              <a:t>Text-analytics options may be grouped generally.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Installed text-analysis application, whether desktop or server or deployed in-database.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Data mining workbench.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Hosted.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Programming tool.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As-a-service, via an application programming interface (API).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Code library or component of a business/vertical application, for instance for CRM, e-discovery, search.</a:t>
            </a:r>
          </a:p>
          <a:p>
            <a:pPr marL="455613" indent="-455613">
              <a:buNone/>
            </a:pPr>
            <a:r>
              <a:rPr lang="en-US" dirty="0" smtClean="0"/>
              <a:t>Text analytics is frequently embedded in search or other end-user applications.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1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Assets (Open Source)</a:t>
            </a:r>
            <a:endParaRPr lang="en-US" dirty="0"/>
          </a:p>
        </p:txBody>
      </p:sp>
      <p:pic>
        <p:nvPicPr>
          <p:cNvPr id="4" name="Picture 3" descr="Visu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7"/>
            <a:ext cx="3267008" cy="3096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4005064"/>
            <a:ext cx="3249359" cy="504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051" y="1412776"/>
            <a:ext cx="4827625" cy="9361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16016" y="2852936"/>
            <a:ext cx="3923928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&gt;&gt;&gt; import </a:t>
            </a:r>
            <a:r>
              <a:rPr lang="en-US" sz="1400" dirty="0" err="1">
                <a:latin typeface="+mn-lt"/>
              </a:rPr>
              <a:t>nltk</a:t>
            </a:r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&gt;&gt;&gt; sentence = """At eight o'clock on Thursday </a:t>
            </a:r>
            <a:r>
              <a:rPr lang="en-US" sz="1400" dirty="0" smtClean="0">
                <a:latin typeface="+mn-lt"/>
              </a:rPr>
              <a:t>morning.</a:t>
            </a:r>
            <a:r>
              <a:rPr lang="en-US" sz="1400" dirty="0">
                <a:latin typeface="+mn-lt"/>
              </a:rPr>
              <a:t>.. Arthur didn't feel very good."""</a:t>
            </a:r>
          </a:p>
          <a:p>
            <a:r>
              <a:rPr lang="en-US" sz="1400" dirty="0">
                <a:latin typeface="+mn-lt"/>
              </a:rPr>
              <a:t>&gt;&gt;&gt; tokens = </a:t>
            </a:r>
            <a:r>
              <a:rPr lang="en-US" sz="1400" dirty="0" err="1">
                <a:latin typeface="+mn-lt"/>
              </a:rPr>
              <a:t>nltk.word_tokenize</a:t>
            </a:r>
            <a:r>
              <a:rPr lang="en-US" sz="1400" dirty="0">
                <a:latin typeface="+mn-lt"/>
              </a:rPr>
              <a:t>(sentence)</a:t>
            </a:r>
          </a:p>
          <a:p>
            <a:r>
              <a:rPr lang="en-US" sz="1400" dirty="0">
                <a:latin typeface="+mn-lt"/>
              </a:rPr>
              <a:t>&gt;&gt;&gt; tokens</a:t>
            </a:r>
          </a:p>
          <a:p>
            <a:r>
              <a:rPr lang="en-US" sz="1400" dirty="0">
                <a:latin typeface="+mn-lt"/>
              </a:rPr>
              <a:t>['At', 'eight', "o'clock", 'on', 'Thursday', 'morning',</a:t>
            </a:r>
          </a:p>
          <a:p>
            <a:r>
              <a:rPr lang="en-US" sz="1400" dirty="0">
                <a:latin typeface="+mn-lt"/>
              </a:rPr>
              <a:t>'Arthur', 'did', "</a:t>
            </a:r>
            <a:r>
              <a:rPr lang="en-US" sz="1400" dirty="0" err="1">
                <a:latin typeface="+mn-lt"/>
              </a:rPr>
              <a:t>n't</a:t>
            </a:r>
            <a:r>
              <a:rPr lang="en-US" sz="1400" dirty="0">
                <a:latin typeface="+mn-lt"/>
              </a:rPr>
              <a:t>", 'feel', 'very', 'good', '.']</a:t>
            </a:r>
          </a:p>
          <a:p>
            <a:r>
              <a:rPr lang="en-US" sz="1400" dirty="0">
                <a:latin typeface="+mn-lt"/>
              </a:rPr>
              <a:t>&gt;&gt;&gt; tagged = </a:t>
            </a:r>
            <a:r>
              <a:rPr lang="en-US" sz="1400" dirty="0" err="1">
                <a:latin typeface="+mn-lt"/>
              </a:rPr>
              <a:t>nltk.pos_tag</a:t>
            </a:r>
            <a:r>
              <a:rPr lang="en-US" sz="1400" dirty="0">
                <a:latin typeface="+mn-lt"/>
              </a:rPr>
              <a:t>(tokens)</a:t>
            </a:r>
          </a:p>
          <a:p>
            <a:r>
              <a:rPr lang="en-US" sz="1400" dirty="0">
                <a:latin typeface="+mn-lt"/>
              </a:rPr>
              <a:t>&gt;&gt;&gt; tagged[0:6]</a:t>
            </a:r>
          </a:p>
          <a:p>
            <a:r>
              <a:rPr lang="en-US" sz="1400" dirty="0">
                <a:latin typeface="+mn-lt"/>
              </a:rPr>
              <a:t>[('At', 'IN'), ('eight', 'CD'), ("o'clock", 'JJ'), ('on', 'IN'),</a:t>
            </a:r>
          </a:p>
          <a:p>
            <a:r>
              <a:rPr lang="en-US" sz="1400" dirty="0">
                <a:latin typeface="+mn-lt"/>
              </a:rPr>
              <a:t>('Thursday', 'NNP'), ('morning', 'NN')]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6216" y="5229200"/>
            <a:ext cx="218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i="1" dirty="0">
                <a:latin typeface="+mn-lt"/>
              </a:rPr>
              <a:t>http://</a:t>
            </a:r>
            <a:r>
              <a:rPr lang="en-US" sz="2400" i="1" dirty="0" err="1">
                <a:latin typeface="+mn-lt"/>
              </a:rPr>
              <a:t>nltk.org</a:t>
            </a:r>
            <a:r>
              <a:rPr lang="en-US" sz="2400" i="1" dirty="0">
                <a:latin typeface="+mn-lt"/>
              </a:rPr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725144"/>
            <a:ext cx="3312368" cy="7643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1640" y="5589240"/>
            <a:ext cx="4680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ourier New"/>
                <a:cs typeface="Courier New"/>
              </a:rPr>
              <a:t>tm: Text Mining Package</a:t>
            </a:r>
          </a:p>
          <a:p>
            <a:r>
              <a:rPr lang="en-US" sz="1800" dirty="0" smtClean="0">
                <a:latin typeface="Courier New"/>
                <a:cs typeface="Courier New"/>
              </a:rPr>
              <a:t>A </a:t>
            </a:r>
            <a:r>
              <a:rPr lang="en-US" sz="1800" dirty="0">
                <a:latin typeface="Courier New"/>
                <a:cs typeface="Courier New"/>
              </a:rPr>
              <a:t>framework for text mining applications within R.</a:t>
            </a:r>
          </a:p>
        </p:txBody>
      </p:sp>
    </p:spTree>
    <p:extLst>
      <p:ext uri="{BB962C8B-B14F-4D97-AF65-F5344CB8AC3E}">
        <p14:creationId xmlns:p14="http://schemas.microsoft.com/office/powerpoint/2010/main" val="261774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Business Questions</a:t>
            </a:r>
            <a:endParaRPr lang="en-US" dirty="0"/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457200" y="1311275"/>
            <a:ext cx="8229600" cy="4997450"/>
          </a:xfrm>
          <a:prstGeom prst="rect">
            <a:avLst/>
          </a:prstGeom>
          <a:noFill/>
          <a:ln/>
        </p:spPr>
        <p:txBody>
          <a:bodyPr/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/>
              <a:t>What are people saying?  What’s hot/trending?</a:t>
            </a:r>
          </a:p>
          <a:p>
            <a:pPr marL="231775" lvl="1" indent="-231775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>
                <a:solidFill>
                  <a:schemeClr val="tx1"/>
                </a:solidFill>
              </a:rPr>
              <a:t>What are they saying about {</a:t>
            </a:r>
            <a:r>
              <a:rPr lang="en-GB" sz="2800" dirty="0" err="1">
                <a:solidFill>
                  <a:schemeClr val="tx1"/>
                </a:solidFill>
              </a:rPr>
              <a:t>topic|person|product</a:t>
            </a:r>
            <a:r>
              <a:rPr lang="en-GB" sz="2800" dirty="0">
                <a:solidFill>
                  <a:schemeClr val="tx1"/>
                </a:solidFill>
              </a:rPr>
              <a:t>} X?</a:t>
            </a:r>
          </a:p>
          <a:p>
            <a:pPr marL="231775" lvl="1" indent="-231775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 smtClean="0">
                <a:solidFill>
                  <a:schemeClr val="tx1"/>
                </a:solidFill>
              </a:rPr>
              <a:t>   .</a:t>
            </a:r>
            <a:r>
              <a:rPr lang="en-GB" sz="2800" dirty="0">
                <a:solidFill>
                  <a:schemeClr val="tx1"/>
                </a:solidFill>
              </a:rPr>
              <a:t>.. about X versus {</a:t>
            </a:r>
            <a:r>
              <a:rPr lang="en-GB" sz="2800" dirty="0" err="1">
                <a:solidFill>
                  <a:schemeClr val="tx1"/>
                </a:solidFill>
              </a:rPr>
              <a:t>topic|person|product</a:t>
            </a:r>
            <a:r>
              <a:rPr lang="en-GB" sz="2800" dirty="0">
                <a:solidFill>
                  <a:schemeClr val="tx1"/>
                </a:solidFill>
              </a:rPr>
              <a:t>} Y?</a:t>
            </a:r>
          </a:p>
          <a:p>
            <a:pPr marL="231775" lvl="1" indent="-231775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>
                <a:solidFill>
                  <a:schemeClr val="tx1"/>
                </a:solidFill>
              </a:rPr>
              <a:t>How has opinion about X and Y evolved?</a:t>
            </a:r>
          </a:p>
          <a:p>
            <a:pPr marL="231775" lvl="1" indent="-231775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>
                <a:solidFill>
                  <a:schemeClr val="tx1"/>
                </a:solidFill>
              </a:rPr>
              <a:t>How has opinion correlated with {</a:t>
            </a:r>
            <a:r>
              <a:rPr lang="en-GB" sz="2800" dirty="0" err="1">
                <a:solidFill>
                  <a:schemeClr val="tx1"/>
                </a:solidFill>
              </a:rPr>
              <a:t>our|competitors</a:t>
            </a:r>
            <a:r>
              <a:rPr lang="en-GB" sz="2800" dirty="0">
                <a:solidFill>
                  <a:schemeClr val="tx1"/>
                </a:solidFill>
              </a:rPr>
              <a:t>’|general} {</a:t>
            </a:r>
            <a:r>
              <a:rPr lang="en-GB" sz="2800" dirty="0" err="1">
                <a:solidFill>
                  <a:schemeClr val="tx1"/>
                </a:solidFill>
              </a:rPr>
              <a:t>news|marketing|sales|events</a:t>
            </a:r>
            <a:r>
              <a:rPr lang="en-GB" sz="2800" dirty="0">
                <a:solidFill>
                  <a:schemeClr val="tx1"/>
                </a:solidFill>
              </a:rPr>
              <a:t>}?</a:t>
            </a:r>
          </a:p>
          <a:p>
            <a:pPr marL="231775" lvl="1" indent="-231775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dirty="0">
                <a:solidFill>
                  <a:schemeClr val="tx1"/>
                </a:solidFill>
              </a:rPr>
              <a:t>What’s behind opinion, the </a:t>
            </a:r>
            <a:r>
              <a:rPr lang="en-US" sz="2800" u="sng" dirty="0">
                <a:solidFill>
                  <a:schemeClr val="tx1"/>
                </a:solidFill>
              </a:rPr>
              <a:t>root causes</a:t>
            </a:r>
            <a:r>
              <a:rPr lang="en-US" sz="2800" dirty="0" smtClean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en-US" dirty="0" smtClean="0">
                <a:ea typeface="msmincho"/>
                <a:cs typeface="msmincho"/>
              </a:rPr>
              <a:t>(</a:t>
            </a:r>
            <a:r>
              <a:rPr lang="en-US" dirty="0">
                <a:ea typeface="msmincho"/>
                <a:cs typeface="msmincho"/>
              </a:rPr>
              <a:t>How) Can we link opinions &amp; transactions</a:t>
            </a:r>
            <a:r>
              <a:rPr lang="en-US" dirty="0" smtClean="0">
                <a:ea typeface="msmincho"/>
                <a:cs typeface="msmincho"/>
              </a:rPr>
              <a:t>?</a:t>
            </a:r>
          </a:p>
          <a:p>
            <a:pPr lvl="1"/>
            <a:r>
              <a:rPr lang="en-US" dirty="0" smtClean="0">
                <a:ea typeface="msmincho"/>
                <a:cs typeface="msmincho"/>
              </a:rPr>
              <a:t>(</a:t>
            </a:r>
            <a:r>
              <a:rPr lang="en-US" dirty="0">
                <a:ea typeface="msmincho"/>
                <a:cs typeface="msmincho"/>
              </a:rPr>
              <a:t>How) Can we link opinion &amp; intent</a:t>
            </a:r>
            <a:r>
              <a:rPr lang="en-US" dirty="0" smtClean="0">
                <a:ea typeface="msmincho"/>
                <a:cs typeface="msmincho"/>
              </a:rPr>
              <a:t>?</a:t>
            </a:r>
            <a:endParaRPr lang="en-US" sz="3600" dirty="0">
              <a:solidFill>
                <a:schemeClr val="tx1"/>
              </a:solidFill>
            </a:endParaRPr>
          </a:p>
          <a:p>
            <a:pPr marL="231775" lvl="1" indent="-231775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 smtClean="0">
                <a:solidFill>
                  <a:schemeClr val="tx1"/>
                </a:solidFill>
              </a:rPr>
              <a:t>Who </a:t>
            </a:r>
            <a:r>
              <a:rPr lang="en-GB" sz="2800" dirty="0">
                <a:solidFill>
                  <a:schemeClr val="tx1"/>
                </a:solidFill>
              </a:rPr>
              <a:t>are opinion leaders?</a:t>
            </a:r>
          </a:p>
          <a:p>
            <a:pPr marL="231775" lvl="1" indent="-231775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>
                <a:solidFill>
                  <a:schemeClr val="tx1"/>
                </a:solidFill>
              </a:rPr>
              <a:t>How does sentiment propagate across </a:t>
            </a:r>
            <a:r>
              <a:rPr lang="en-GB" sz="2800" dirty="0" smtClean="0">
                <a:solidFill>
                  <a:schemeClr val="tx1"/>
                </a:solidFill>
              </a:rPr>
              <a:t>channels</a:t>
            </a:r>
            <a:r>
              <a:rPr lang="en-GB" sz="28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0570903"/>
      </p:ext>
    </p:extLst>
  </p:cSld>
  <p:clrMapOvr>
    <a:masterClrMapping/>
  </p:clrMapOvr>
  <p:transition xmlns:p14="http://schemas.microsoft.com/office/powerpoint/2010/main" spd="med" advTm="6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latin typeface="Candara" pitchFamily="34" charset="0"/>
                <a:ea typeface="msmincho"/>
                <a:cs typeface="msmincho"/>
              </a:rPr>
              <a:t>P</a:t>
            </a:r>
            <a:r>
              <a:rPr lang="en-US" dirty="0" smtClean="0">
                <a:latin typeface="Candara" pitchFamily="34" charset="0"/>
                <a:ea typeface="msmincho"/>
                <a:cs typeface="msmincho"/>
              </a:rPr>
              <a:t>roviders </a:t>
            </a:r>
            <a:r>
              <a:rPr lang="en-US" dirty="0">
                <a:latin typeface="Candara" pitchFamily="34" charset="0"/>
                <a:ea typeface="msmincho"/>
                <a:cs typeface="msmincho"/>
              </a:rPr>
              <a:t>1 (non-exhaustive) –</a:t>
            </a:r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457200" y="1311275"/>
            <a:ext cx="8229600" cy="4997450"/>
          </a:xfrm>
          <a:prstGeom prst="rect">
            <a:avLst/>
          </a:prstGeom>
          <a:noFill/>
          <a:ln/>
        </p:spPr>
        <p:txBody>
          <a:bodyPr/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buNone/>
              <a:defRPr/>
            </a:pPr>
            <a:r>
              <a:rPr lang="en-US" dirty="0" smtClean="0">
                <a:ea typeface="msmincho"/>
                <a:cs typeface="msmincho"/>
              </a:rPr>
              <a:t>Human </a:t>
            </a:r>
            <a:r>
              <a:rPr lang="en-US" dirty="0">
                <a:ea typeface="msmincho"/>
                <a:cs typeface="msmincho"/>
              </a:rPr>
              <a:t>analysis.</a:t>
            </a:r>
          </a:p>
          <a:p>
            <a:pPr marL="457200" lvl="1" indent="0">
              <a:buNone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Converseon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(to date).</a:t>
            </a:r>
            <a:endParaRPr lang="en-US" sz="2000" dirty="0">
              <a:solidFill>
                <a:schemeClr val="tx1"/>
              </a:solidFill>
            </a:endParaRPr>
          </a:p>
          <a:p>
            <a:pPr marL="457200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KD Paine Associates.</a:t>
            </a:r>
          </a:p>
          <a:p>
            <a:pPr marL="457200" lvl="1" indent="0">
              <a:buNone/>
              <a:defRPr/>
            </a:pPr>
            <a:r>
              <a:rPr lang="en-US" dirty="0" err="1">
                <a:solidFill>
                  <a:schemeClr val="tx1"/>
                </a:solidFill>
              </a:rPr>
              <a:t>Synthesio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dirty="0">
                <a:ea typeface="msmincho"/>
                <a:cs typeface="msmincho"/>
              </a:rPr>
              <a:t>Human </a:t>
            </a:r>
            <a:r>
              <a:rPr lang="en-US" dirty="0" err="1">
                <a:ea typeface="msmincho"/>
                <a:cs typeface="msmincho"/>
              </a:rPr>
              <a:t>crowdsourced</a:t>
            </a:r>
            <a:r>
              <a:rPr lang="en-US" dirty="0">
                <a:ea typeface="msmincho"/>
                <a:cs typeface="msmincho"/>
              </a:rPr>
              <a:t>:</a:t>
            </a:r>
          </a:p>
          <a:p>
            <a:pPr marL="455613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Amazon Mechanical Turk.</a:t>
            </a:r>
          </a:p>
          <a:p>
            <a:pPr marL="455613" lvl="1" indent="0">
              <a:buNone/>
              <a:defRPr/>
            </a:pPr>
            <a:r>
              <a:rPr lang="en-US" dirty="0" err="1">
                <a:solidFill>
                  <a:schemeClr val="tx1"/>
                </a:solidFill>
              </a:rPr>
              <a:t>CrowdFlower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64750"/>
      </p:ext>
    </p:extLst>
  </p:cSld>
  <p:clrMapOvr>
    <a:masterClrMapping/>
  </p:clrMapOvr>
  <p:transition xmlns:p14="http://schemas.microsoft.com/office/powerpoint/2010/main" spd="med" advTm="6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marL="225425" indent="-225425">
              <a:defRPr/>
            </a:pPr>
            <a:r>
              <a:rPr lang="en-US" dirty="0">
                <a:latin typeface="Candara" pitchFamily="34" charset="0"/>
                <a:ea typeface="msmincho"/>
                <a:cs typeface="msmincho"/>
              </a:rPr>
              <a:t>P</a:t>
            </a:r>
            <a:r>
              <a:rPr lang="en-US" dirty="0" smtClean="0">
                <a:latin typeface="Candara" pitchFamily="34" charset="0"/>
                <a:ea typeface="msmincho"/>
                <a:cs typeface="msmincho"/>
              </a:rPr>
              <a:t>roviders </a:t>
            </a:r>
            <a:r>
              <a:rPr lang="en-US" dirty="0">
                <a:latin typeface="Candara" pitchFamily="34" charset="0"/>
                <a:ea typeface="msmincho"/>
                <a:cs typeface="msmincho"/>
              </a:rPr>
              <a:t>2 (non-exhaustive) –</a:t>
            </a:r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457200" y="1311275"/>
            <a:ext cx="8229600" cy="4997450"/>
          </a:xfrm>
          <a:prstGeom prst="rect">
            <a:avLst/>
          </a:prstGeom>
          <a:noFill/>
          <a:ln/>
        </p:spPr>
        <p:txBody>
          <a:bodyPr/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buNone/>
              <a:defRPr/>
            </a:pPr>
            <a:r>
              <a:rPr lang="en-US" dirty="0" smtClean="0">
                <a:ea typeface="msmincho"/>
                <a:cs typeface="msmincho"/>
              </a:rPr>
              <a:t>As</a:t>
            </a:r>
            <a:r>
              <a:rPr lang="en-US" dirty="0">
                <a:ea typeface="msmincho"/>
                <a:cs typeface="msmincho"/>
              </a:rPr>
              <a:t>-a-service:</a:t>
            </a:r>
          </a:p>
          <a:p>
            <a:pPr marL="457200" lvl="1" indent="0">
              <a:buNone/>
              <a:defRPr/>
            </a:pPr>
            <a:r>
              <a:rPr lang="en-US" dirty="0" err="1">
                <a:solidFill>
                  <a:schemeClr val="tx1"/>
                </a:solidFill>
              </a:rPr>
              <a:t>AlchemyAPI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Converseon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ConveyAPI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  <a:defRPr/>
            </a:pPr>
            <a:r>
              <a:rPr lang="en-US" dirty="0" err="1">
                <a:solidFill>
                  <a:schemeClr val="tx1"/>
                </a:solidFill>
              </a:rPr>
              <a:t>OpenAmplify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defRPr/>
            </a:pPr>
            <a:r>
              <a:rPr lang="en-US" dirty="0" err="1">
                <a:solidFill>
                  <a:schemeClr val="tx1"/>
                </a:solidFill>
              </a:rPr>
              <a:t>Saplo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dirty="0" smtClean="0">
                <a:ea typeface="msmincho"/>
                <a:cs typeface="msmincho"/>
              </a:rPr>
              <a:t>Software </a:t>
            </a:r>
            <a:r>
              <a:rPr lang="en-US" dirty="0">
                <a:ea typeface="msmincho"/>
                <a:cs typeface="msmincho"/>
              </a:rPr>
              <a:t>libraries:</a:t>
            </a:r>
          </a:p>
          <a:p>
            <a:pPr marL="457200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GATE</a:t>
            </a:r>
          </a:p>
          <a:p>
            <a:pPr marL="457200" lvl="1" indent="0">
              <a:buNone/>
              <a:defRPr/>
            </a:pPr>
            <a:r>
              <a:rPr lang="en-US" dirty="0" err="1">
                <a:solidFill>
                  <a:schemeClr val="tx1"/>
                </a:solidFill>
              </a:rPr>
              <a:t>LingPipe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Python NLTK.</a:t>
            </a:r>
          </a:p>
          <a:p>
            <a:pPr marL="457200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R.</a:t>
            </a:r>
          </a:p>
          <a:p>
            <a:pPr marL="457200" lvl="1" indent="0">
              <a:buNone/>
              <a:defRPr/>
            </a:pPr>
            <a:r>
              <a:rPr lang="en-US" dirty="0" err="1">
                <a:solidFill>
                  <a:schemeClr val="tx1"/>
                </a:solidFill>
              </a:rPr>
              <a:t>RapidMiner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4435255"/>
      </p:ext>
    </p:extLst>
  </p:cSld>
  <p:clrMapOvr>
    <a:masterClrMapping/>
  </p:clrMapOvr>
  <p:transition xmlns:p14="http://schemas.microsoft.com/office/powerpoint/2010/main" spd="med" advTm="6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marL="225425" indent="-225425">
              <a:defRPr/>
            </a:pPr>
            <a:r>
              <a:rPr lang="en-US" dirty="0">
                <a:latin typeface="Candara" pitchFamily="34" charset="0"/>
                <a:ea typeface="msmincho"/>
                <a:cs typeface="msmincho"/>
              </a:rPr>
              <a:t>P</a:t>
            </a:r>
            <a:r>
              <a:rPr lang="en-US" dirty="0" smtClean="0">
                <a:latin typeface="Candara" pitchFamily="34" charset="0"/>
                <a:ea typeface="msmincho"/>
                <a:cs typeface="msmincho"/>
              </a:rPr>
              <a:t>roviders 3 </a:t>
            </a:r>
            <a:r>
              <a:rPr lang="en-US" dirty="0">
                <a:latin typeface="Candara" pitchFamily="34" charset="0"/>
                <a:ea typeface="msmincho"/>
                <a:cs typeface="msmincho"/>
              </a:rPr>
              <a:t>(non-exhaustive) –</a:t>
            </a:r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457200" y="1311275"/>
            <a:ext cx="8229600" cy="4997450"/>
          </a:xfrm>
          <a:prstGeom prst="rect">
            <a:avLst/>
          </a:prstGeom>
          <a:noFill/>
          <a:ln/>
        </p:spPr>
        <p:txBody>
          <a:bodyPr/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ea typeface="msmincho"/>
                <a:cs typeface="msmincho"/>
              </a:rPr>
              <a:t>Financial markets applications.</a:t>
            </a:r>
          </a:p>
          <a:p>
            <a:pPr marL="457200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Digital Trowel.</a:t>
            </a:r>
          </a:p>
          <a:p>
            <a:pPr marL="457200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Dow Jones.</a:t>
            </a:r>
          </a:p>
          <a:p>
            <a:pPr marL="457200" lvl="1" indent="0">
              <a:buNone/>
              <a:defRPr/>
            </a:pPr>
            <a:r>
              <a:rPr lang="en-US" dirty="0" err="1">
                <a:solidFill>
                  <a:schemeClr val="tx1"/>
                </a:solidFill>
              </a:rPr>
              <a:t>RavenPack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Thomson Reuters </a:t>
            </a:r>
            <a:r>
              <a:rPr lang="en-US" dirty="0" err="1">
                <a:solidFill>
                  <a:schemeClr val="tx1"/>
                </a:solidFill>
              </a:rPr>
              <a:t>NewsScope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211974"/>
      </p:ext>
    </p:extLst>
  </p:cSld>
  <p:clrMapOvr>
    <a:masterClrMapping/>
  </p:clrMapOvr>
  <p:transition xmlns:p14="http://schemas.microsoft.com/office/powerpoint/2010/main" spd="med" advTm="6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marL="225425" indent="-225425">
              <a:defRPr/>
            </a:pPr>
            <a:r>
              <a:rPr lang="en-US" dirty="0">
                <a:latin typeface="Candara" pitchFamily="34" charset="0"/>
                <a:ea typeface="msmincho"/>
                <a:cs typeface="msmincho"/>
              </a:rPr>
              <a:t>P</a:t>
            </a:r>
            <a:r>
              <a:rPr lang="en-US" dirty="0" smtClean="0">
                <a:latin typeface="Candara" pitchFamily="34" charset="0"/>
                <a:ea typeface="msmincho"/>
                <a:cs typeface="msmincho"/>
              </a:rPr>
              <a:t>roviders 4 </a:t>
            </a:r>
            <a:r>
              <a:rPr lang="en-US" dirty="0">
                <a:latin typeface="Candara" pitchFamily="34" charset="0"/>
                <a:ea typeface="msmincho"/>
                <a:cs typeface="msmincho"/>
              </a:rPr>
              <a:t>(non-exhaustive) –</a:t>
            </a:r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457200" y="1311275"/>
            <a:ext cx="8229600" cy="4997450"/>
          </a:xfrm>
          <a:prstGeom prst="rect">
            <a:avLst/>
          </a:prstGeom>
          <a:noFill/>
          <a:ln/>
        </p:spPr>
        <p:txBody>
          <a:bodyPr/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ea typeface="msmincho"/>
                <a:cs typeface="msmincho"/>
              </a:rPr>
              <a:t>Other-domain applications.</a:t>
            </a:r>
          </a:p>
          <a:p>
            <a:pPr marL="457200" lvl="1" indent="0">
              <a:buNone/>
              <a:tabLst>
                <a:tab pos="4114800" algn="l"/>
              </a:tabLst>
              <a:defRPr/>
            </a:pPr>
            <a:r>
              <a:rPr lang="en-US" dirty="0" err="1">
                <a:solidFill>
                  <a:schemeClr val="tx1"/>
                </a:solidFill>
              </a:rPr>
              <a:t>Attensity</a:t>
            </a:r>
            <a:r>
              <a:rPr lang="en-US" dirty="0">
                <a:solidFill>
                  <a:schemeClr val="tx1"/>
                </a:solidFill>
              </a:rPr>
              <a:t>.	</a:t>
            </a:r>
            <a:r>
              <a:rPr lang="en-US" dirty="0" err="1">
                <a:solidFill>
                  <a:schemeClr val="tx1"/>
                </a:solidFill>
              </a:rPr>
              <a:t>Clarabridge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tabLst>
                <a:tab pos="4114800" algn="l"/>
              </a:tabLst>
              <a:defRPr/>
            </a:pPr>
            <a:r>
              <a:rPr lang="en-US" dirty="0">
                <a:solidFill>
                  <a:schemeClr val="tx1"/>
                </a:solidFill>
              </a:rPr>
              <a:t>Crimson Hexagon.	Expert System.</a:t>
            </a:r>
          </a:p>
          <a:p>
            <a:pPr marL="457200" lvl="1" indent="0">
              <a:buNone/>
              <a:tabLst>
                <a:tab pos="4114800" algn="l"/>
              </a:tabLst>
              <a:defRPr/>
            </a:pPr>
            <a:r>
              <a:rPr lang="en-US" dirty="0">
                <a:solidFill>
                  <a:schemeClr val="tx1"/>
                </a:solidFill>
              </a:rPr>
              <a:t>IBM.	Kana/Overtone.</a:t>
            </a:r>
          </a:p>
          <a:p>
            <a:pPr marL="457200" lvl="1" indent="0">
              <a:buNone/>
              <a:tabLst>
                <a:tab pos="4114800" algn="l"/>
              </a:tabLst>
              <a:defRPr/>
            </a:pPr>
            <a:r>
              <a:rPr lang="en-US" dirty="0" err="1">
                <a:solidFill>
                  <a:schemeClr val="tx1"/>
                </a:solidFill>
              </a:rPr>
              <a:t>Lexalytics</a:t>
            </a:r>
            <a:r>
              <a:rPr lang="en-US" dirty="0">
                <a:solidFill>
                  <a:schemeClr val="tx1"/>
                </a:solidFill>
              </a:rPr>
              <a:t>.	</a:t>
            </a:r>
            <a:r>
              <a:rPr lang="en-US" dirty="0" err="1">
                <a:solidFill>
                  <a:schemeClr val="tx1"/>
                </a:solidFill>
              </a:rPr>
              <a:t>Medallia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tabLst>
                <a:tab pos="4114800" algn="l"/>
              </a:tabLst>
              <a:defRPr/>
            </a:pPr>
            <a:r>
              <a:rPr lang="en-US" dirty="0" err="1">
                <a:solidFill>
                  <a:schemeClr val="tx1"/>
                </a:solidFill>
              </a:rPr>
              <a:t>NetBase</a:t>
            </a:r>
            <a:r>
              <a:rPr lang="en-US" dirty="0">
                <a:solidFill>
                  <a:schemeClr val="tx1"/>
                </a:solidFill>
              </a:rPr>
              <a:t>.	</a:t>
            </a:r>
            <a:r>
              <a:rPr lang="en-US" dirty="0" err="1">
                <a:solidFill>
                  <a:schemeClr val="tx1"/>
                </a:solidFill>
              </a:rPr>
              <a:t>OpenText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Nstein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tabLst>
                <a:tab pos="4114800" algn="l"/>
              </a:tabLst>
              <a:defRPr/>
            </a:pPr>
            <a:r>
              <a:rPr lang="en-US" dirty="0">
                <a:solidFill>
                  <a:schemeClr val="tx1"/>
                </a:solidFill>
              </a:rPr>
              <a:t>SAP.	SAS.	</a:t>
            </a:r>
          </a:p>
          <a:p>
            <a:pPr marL="457200" lvl="1" indent="0">
              <a:buNone/>
              <a:tabLst>
                <a:tab pos="4114800" algn="l"/>
              </a:tabLst>
              <a:defRPr/>
            </a:pPr>
            <a:r>
              <a:rPr lang="en-US" dirty="0" err="1">
                <a:solidFill>
                  <a:schemeClr val="tx1"/>
                </a:solidFill>
              </a:rPr>
              <a:t>Sysomos</a:t>
            </a:r>
            <a:r>
              <a:rPr lang="en-US" dirty="0">
                <a:solidFill>
                  <a:schemeClr val="tx1"/>
                </a:solidFill>
              </a:rPr>
              <a:t>.	</a:t>
            </a:r>
            <a:r>
              <a:rPr lang="en-US" dirty="0" err="1">
                <a:solidFill>
                  <a:schemeClr val="tx1"/>
                </a:solidFill>
              </a:rPr>
              <a:t>WiseWindow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6329486"/>
      </p:ext>
    </p:extLst>
  </p:cSld>
  <p:clrMapOvr>
    <a:masterClrMapping/>
  </p:clrMapOvr>
  <p:transition xmlns:p14="http://schemas.microsoft.com/office/powerpoint/2010/main" spd="med" advTm="6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2709863"/>
            <a:ext cx="8105802" cy="935037"/>
          </a:xfrm>
        </p:spPr>
        <p:txBody>
          <a:bodyPr/>
          <a:lstStyle/>
          <a:p>
            <a:pPr algn="ctr"/>
            <a:r>
              <a:rPr lang="en-US" dirty="0" smtClean="0"/>
              <a:t>Who’s </a:t>
            </a:r>
            <a:r>
              <a:rPr lang="en-US" dirty="0"/>
              <a:t>D</a:t>
            </a:r>
            <a:r>
              <a:rPr lang="en-US" dirty="0" smtClean="0"/>
              <a:t>oing </a:t>
            </a:r>
            <a:r>
              <a:rPr lang="en-US" dirty="0"/>
              <a:t>What for Whom, and How? The Social Media Analysis Solution Space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899592" y="4508128"/>
            <a:ext cx="5824736" cy="12961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4000" dirty="0" smtClean="0"/>
              <a:t>Seth Grimes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i="1" dirty="0" smtClean="0"/>
              <a:t>@sethgrimes</a:t>
            </a:r>
            <a:endParaRPr lang="en-US" i="1" dirty="0"/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725144"/>
            <a:ext cx="237626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47729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Business Needs</a:t>
            </a:r>
            <a:endParaRPr lang="en-US" dirty="0"/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457200" y="1311275"/>
            <a:ext cx="8229600" cy="4997450"/>
          </a:xfrm>
          <a:prstGeom prst="rect">
            <a:avLst/>
          </a:prstGeom>
          <a:noFill/>
          <a:ln/>
        </p:spPr>
        <p:txBody>
          <a:bodyPr/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 smtClean="0">
                <a:latin typeface="Candara" pitchFamily="34" charset="0"/>
                <a:ea typeface="msmincho"/>
                <a:cs typeface="msmincho"/>
              </a:rPr>
              <a:t>How </a:t>
            </a:r>
            <a:r>
              <a:rPr lang="en-GB" dirty="0">
                <a:latin typeface="Candara" pitchFamily="34" charset="0"/>
                <a:ea typeface="msmincho"/>
                <a:cs typeface="msmincho"/>
              </a:rPr>
              <a:t>do these factors affect my business?</a:t>
            </a:r>
          </a:p>
          <a:p>
            <a:pPr marL="287338" indent="-287338"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>
                <a:latin typeface="Candara" pitchFamily="34" charset="0"/>
                <a:ea typeface="msmincho"/>
                <a:cs typeface="msmincho"/>
              </a:rPr>
              <a:t>How can answers to these questions help me improve business processes?</a:t>
            </a:r>
          </a:p>
          <a:p>
            <a:pPr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dirty="0">
              <a:latin typeface="Candara" pitchFamily="34" charset="0"/>
              <a:ea typeface="msmincho"/>
              <a:cs typeface="msmincho"/>
            </a:endParaRPr>
          </a:p>
          <a:p>
            <a:pPr>
              <a:spcBef>
                <a:spcPts val="6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>
                <a:latin typeface="Candara" pitchFamily="34" charset="0"/>
                <a:ea typeface="msmincho"/>
                <a:cs typeface="msmincho"/>
              </a:rPr>
              <a:t>We have a </a:t>
            </a:r>
            <a:r>
              <a:rPr lang="en-GB" i="1" u="sng" dirty="0">
                <a:latin typeface="Candara" pitchFamily="34" charset="0"/>
                <a:ea typeface="msmincho"/>
                <a:cs typeface="msmincho"/>
              </a:rPr>
              <a:t>decision support</a:t>
            </a:r>
            <a:r>
              <a:rPr lang="en-GB" dirty="0">
                <a:latin typeface="Candara" pitchFamily="34" charset="0"/>
                <a:ea typeface="msmincho"/>
                <a:cs typeface="msmincho"/>
              </a:rPr>
              <a:t> </a:t>
            </a:r>
            <a:r>
              <a:rPr lang="en-GB" dirty="0" smtClean="0">
                <a:latin typeface="Candara" pitchFamily="34" charset="0"/>
                <a:ea typeface="msmincho"/>
                <a:cs typeface="msmincho"/>
              </a:rPr>
              <a:t>need and an </a:t>
            </a:r>
            <a:r>
              <a:rPr lang="en-GB" i="1" u="sng" dirty="0" smtClean="0">
                <a:latin typeface="Candara" pitchFamily="34" charset="0"/>
                <a:ea typeface="msmincho"/>
                <a:cs typeface="msmincho"/>
              </a:rPr>
              <a:t>operational</a:t>
            </a:r>
            <a:r>
              <a:rPr lang="en-GB" dirty="0" smtClean="0">
                <a:latin typeface="Candara" pitchFamily="34" charset="0"/>
                <a:ea typeface="msmincho"/>
                <a:cs typeface="msmincho"/>
              </a:rPr>
              <a:t> need.  </a:t>
            </a:r>
            <a:r>
              <a:rPr lang="en-GB" i="1" u="sng" dirty="0">
                <a:latin typeface="Candara" pitchFamily="34" charset="0"/>
                <a:ea typeface="msmincho"/>
                <a:cs typeface="msmincho"/>
              </a:rPr>
              <a:t>We</a:t>
            </a:r>
            <a:r>
              <a:rPr lang="en-GB" dirty="0" smtClean="0">
                <a:latin typeface="Candara" pitchFamily="34" charset="0"/>
                <a:ea typeface="msmincho"/>
                <a:cs typeface="msmincho"/>
              </a:rPr>
              <a:t>=</a:t>
            </a:r>
            <a:endParaRPr lang="en-US" dirty="0">
              <a:ea typeface="msmincho"/>
              <a:cs typeface="msmincho"/>
            </a:endParaRP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Consumers.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Marketers.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Competitors.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Managers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737472"/>
      </p:ext>
    </p:extLst>
  </p:cSld>
  <p:clrMapOvr>
    <a:masterClrMapping/>
  </p:clrMapOvr>
  <p:transition xmlns:p14="http://schemas.microsoft.com/office/powerpoint/2010/main" spd="med" advTm="6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2483768" y="277813"/>
            <a:ext cx="6552282" cy="509587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Analysis Approaches</a:t>
            </a:r>
            <a:endParaRPr lang="en-US" dirty="0"/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457200" y="1311275"/>
            <a:ext cx="8229600" cy="4997450"/>
          </a:xfrm>
          <a:prstGeom prst="rect">
            <a:avLst/>
          </a:prstGeom>
          <a:noFill/>
          <a:ln/>
        </p:spPr>
        <p:txBody>
          <a:bodyPr/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ts val="663"/>
              </a:spcBef>
              <a:buClr>
                <a:srgbClr val="000000"/>
              </a:buClr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/>
              <a:t>In industry settings, we (should) work backward: Mission </a:t>
            </a:r>
            <a:r>
              <a:rPr lang="en-US" dirty="0">
                <a:sym typeface="Wingdings"/>
              </a:rPr>
              <a:t> G</a:t>
            </a:r>
            <a:r>
              <a:rPr lang="en-US" dirty="0"/>
              <a:t>oals </a:t>
            </a:r>
            <a:r>
              <a:rPr lang="en-US" dirty="0">
                <a:sym typeface="Wingdings"/>
              </a:rPr>
              <a:t> Presentation  Methods &amp; </a:t>
            </a:r>
            <a:r>
              <a:rPr lang="en-US" dirty="0" smtClean="0">
                <a:sym typeface="Wingdings"/>
              </a:rPr>
              <a:t>Data</a:t>
            </a:r>
            <a:endParaRPr lang="en-GB" b="1" dirty="0" smtClean="0">
              <a:ea typeface="msmincho"/>
              <a:cs typeface="msmincho"/>
            </a:endParaRPr>
          </a:p>
          <a:p>
            <a:pPr lvl="1"/>
            <a:r>
              <a:rPr lang="en-US" dirty="0">
                <a:ea typeface="msmincho"/>
                <a:cs typeface="msmincho"/>
              </a:rPr>
              <a:t>What are your business goals?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msmincho"/>
                <a:cs typeface="msmincho"/>
              </a:rPr>
              <a:t>What</a:t>
            </a:r>
            <a:r>
              <a:rPr lang="en-US" dirty="0">
                <a:ea typeface="msmincho"/>
                <a:cs typeface="msmincho"/>
              </a:rPr>
              <a:t> insights will help your reach them</a:t>
            </a:r>
            <a:r>
              <a:rPr lang="en-US" dirty="0" smtClean="0">
                <a:ea typeface="msmincho"/>
                <a:cs typeface="msmincho"/>
              </a:rPr>
              <a:t>?</a:t>
            </a:r>
          </a:p>
          <a:p>
            <a:pPr lvl="1"/>
            <a:r>
              <a:rPr lang="en-US" dirty="0" smtClean="0">
                <a:ea typeface="msmincho"/>
                <a:cs typeface="msmincho"/>
              </a:rPr>
              <a:t>What </a:t>
            </a:r>
            <a:r>
              <a:rPr lang="en-US" dirty="0">
                <a:ea typeface="msmincho"/>
                <a:cs typeface="msmincho"/>
              </a:rPr>
              <a:t>data, transformation, and presentations will generate those insights</a:t>
            </a:r>
            <a:r>
              <a:rPr lang="en-US" dirty="0" smtClean="0">
                <a:ea typeface="msmincho"/>
                <a:cs typeface="msmincho"/>
              </a:rPr>
              <a:t>?</a:t>
            </a:r>
          </a:p>
          <a:p>
            <a:pPr lvl="1"/>
            <a:r>
              <a:rPr lang="en-US" dirty="0" smtClean="0">
                <a:ea typeface="msmincho"/>
                <a:cs typeface="msmincho"/>
              </a:rPr>
              <a:t>For </a:t>
            </a:r>
            <a:r>
              <a:rPr lang="en-US" dirty="0">
                <a:ea typeface="msmincho"/>
                <a:cs typeface="msmincho"/>
              </a:rPr>
              <a:t>each option, what will it cost and what is it worth: What is the expected/projected ROI</a:t>
            </a:r>
            <a:r>
              <a:rPr lang="en-US" dirty="0" smtClean="0">
                <a:ea typeface="msmincho"/>
                <a:cs typeface="msmincho"/>
              </a:rPr>
              <a:t>?</a:t>
            </a:r>
          </a:p>
          <a:p>
            <a:pPr marL="455613" indent="-455613">
              <a:buNone/>
            </a:pPr>
            <a:r>
              <a:rPr lang="en-US" dirty="0" smtClean="0">
                <a:latin typeface="Candara" pitchFamily="34" charset="0"/>
                <a:ea typeface="msmincho"/>
                <a:cs typeface="msmincho"/>
              </a:rPr>
              <a:t>Sometimes we work </a:t>
            </a:r>
            <a:r>
              <a:rPr lang="en-US" dirty="0">
                <a:latin typeface="Candara" pitchFamily="34" charset="0"/>
                <a:ea typeface="msmincho"/>
                <a:cs typeface="msmincho"/>
              </a:rPr>
              <a:t>this </a:t>
            </a:r>
            <a:r>
              <a:rPr lang="en-US" dirty="0" smtClean="0">
                <a:latin typeface="Candara" pitchFamily="34" charset="0"/>
                <a:ea typeface="msmincho"/>
                <a:cs typeface="msmincho"/>
              </a:rPr>
              <a:t>way, and sometimes we want to explore…</a:t>
            </a:r>
            <a:endParaRPr lang="en-US" dirty="0">
              <a:latin typeface="Candara" pitchFamily="34" charset="0"/>
              <a:ea typeface="msmincho"/>
              <a:cs typeface="msmincho"/>
            </a:endParaRPr>
          </a:p>
        </p:txBody>
      </p:sp>
    </p:spTree>
    <p:extLst>
      <p:ext uri="{BB962C8B-B14F-4D97-AF65-F5344CB8AC3E}">
        <p14:creationId xmlns:p14="http://schemas.microsoft.com/office/powerpoint/2010/main" val="1589663356"/>
      </p:ext>
    </p:extLst>
  </p:cSld>
  <p:clrMapOvr>
    <a:masterClrMapping/>
  </p:clrMapOvr>
  <p:transition xmlns:p14="http://schemas.microsoft.com/office/powerpoint/2010/main" spd="med" advTm="6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Data, Information &amp; Knowledge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457" y="3272973"/>
            <a:ext cx="5365983" cy="29840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31840" y="6309320"/>
            <a:ext cx="4145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+mn-lt"/>
              </a:rPr>
              <a:t>http://</a:t>
            </a:r>
            <a:r>
              <a:rPr lang="en-US" sz="1200" i="1" dirty="0" err="1">
                <a:latin typeface="+mn-lt"/>
              </a:rPr>
              <a:t>mashable.com</a:t>
            </a:r>
            <a:r>
              <a:rPr lang="en-US" sz="1200" i="1" dirty="0">
                <a:latin typeface="+mn-lt"/>
              </a:rPr>
              <a:t>/2012/11/11/racist-tweets/</a:t>
            </a:r>
          </a:p>
        </p:txBody>
      </p:sp>
      <p:sp>
        <p:nvSpPr>
          <p:cNvPr id="8" name="Rectangle 14"/>
          <p:cNvSpPr txBox="1">
            <a:spLocks noChangeArrowheads="1"/>
          </p:cNvSpPr>
          <p:nvPr/>
        </p:nvSpPr>
        <p:spPr bwMode="auto">
          <a:xfrm>
            <a:off x="4932040" y="2276872"/>
            <a:ext cx="3754760" cy="403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fontAlgn="base">
              <a:spcBef>
                <a:spcPct val="25000"/>
              </a:spcBef>
              <a:spcAft>
                <a:spcPct val="10000"/>
              </a:spcAft>
              <a:buClr>
                <a:srgbClr val="FF9900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700" indent="-265113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4D4D4D"/>
                </a:solidFill>
                <a:latin typeface="+mn-lt"/>
              </a:defRPr>
            </a:lvl2pPr>
            <a:lvl3pPr marL="1768475" indent="-327025" algn="l" rtl="0" fontAlgn="base">
              <a:spcBef>
                <a:spcPct val="20000"/>
              </a:spcBef>
              <a:spcAft>
                <a:spcPct val="0"/>
              </a:spcAft>
              <a:defRPr i="1">
                <a:solidFill>
                  <a:srgbClr val="FF9900"/>
                </a:solidFill>
                <a:latin typeface="Tahoma" pitchFamily="34" charset="0"/>
              </a:defRPr>
            </a:lvl3pPr>
            <a:lvl4pPr marL="2144713" indent="-7938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6098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3067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5242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98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4386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“Where America’s Racist Tweets Come From”</a:t>
            </a:r>
            <a:endParaRPr lang="en-US" dirty="0"/>
          </a:p>
        </p:txBody>
      </p:sp>
      <p:pic>
        <p:nvPicPr>
          <p:cNvPr id="2" name="Picture 1" descr="NetBaseSh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8761"/>
            <a:ext cx="4032447" cy="4764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8143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-17463"/>
            <a:ext cx="5334000" cy="6875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07" name="Oval 2"/>
          <p:cNvSpPr>
            <a:spLocks noChangeArrowheads="1"/>
          </p:cNvSpPr>
          <p:nvPr/>
        </p:nvSpPr>
        <p:spPr bwMode="auto">
          <a:xfrm>
            <a:off x="2881536" y="3563937"/>
            <a:ext cx="2362200" cy="9906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FFFFFF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21508" name="Oval 3"/>
          <p:cNvSpPr>
            <a:spLocks noChangeArrowheads="1"/>
          </p:cNvSpPr>
          <p:nvPr/>
        </p:nvSpPr>
        <p:spPr bwMode="auto">
          <a:xfrm>
            <a:off x="2881536" y="287337"/>
            <a:ext cx="2362200" cy="6096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FFFFFF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755576" y="1054224"/>
            <a:ext cx="145618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chemeClr val="tx1"/>
                </a:solidFill>
                <a:latin typeface="Candara" pitchFamily="34" charset="0"/>
              </a:rPr>
              <a:t>Document input and processing</a:t>
            </a:r>
          </a:p>
        </p:txBody>
      </p:sp>
      <p:sp>
        <p:nvSpPr>
          <p:cNvPr id="21510" name="TextBox 5"/>
          <p:cNvSpPr txBox="1">
            <a:spLocks noChangeArrowheads="1"/>
          </p:cNvSpPr>
          <p:nvPr/>
        </p:nvSpPr>
        <p:spPr bwMode="auto">
          <a:xfrm>
            <a:off x="683568" y="3501008"/>
            <a:ext cx="152819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ct val="100000"/>
            </a:pPr>
            <a:r>
              <a:rPr lang="en-US" sz="2000" dirty="0">
                <a:solidFill>
                  <a:schemeClr val="tx1"/>
                </a:solidFill>
                <a:latin typeface="Candara" pitchFamily="34" charset="0"/>
              </a:rPr>
              <a:t>Knowledge handling is key</a:t>
            </a:r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2881536" y="1811337"/>
            <a:ext cx="2362200" cy="6096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FFFFFF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2881536" y="1354137"/>
            <a:ext cx="2362200" cy="1524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FFFFFF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0936" y="2420937"/>
            <a:ext cx="328520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700936" y="3868737"/>
            <a:ext cx="3276600" cy="1323439"/>
          </a:xfrm>
          <a:prstGeom prst="rect">
            <a:avLst/>
          </a:prstGeom>
          <a:solidFill>
            <a:srgbClr val="FFFF99">
              <a:alpha val="70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Candara" pitchFamily="34" charset="0"/>
              </a:rPr>
              <a:t>Desk Set (1957): Computer engineer Richard Sumner (Spencer Tracy) and television network librarian Bunny Watson (Katherine Hepburn)  and the "electronic brain" EMERAC.</a:t>
            </a:r>
            <a:endParaRPr lang="en-US" sz="1600" dirty="0">
              <a:solidFill>
                <a:srgbClr val="C00000"/>
              </a:solidFill>
              <a:latin typeface="Candar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4797152"/>
            <a:ext cx="1944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tabLst>
                <a:tab pos="4572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000" b="1" dirty="0" smtClean="0">
                <a:latin typeface="+mn-lt"/>
              </a:rPr>
              <a:t>H.P. </a:t>
            </a:r>
            <a:r>
              <a:rPr lang="en-GB" sz="2000" b="1" dirty="0" err="1" smtClean="0">
                <a:latin typeface="+mn-lt"/>
              </a:rPr>
              <a:t>Luhn</a:t>
            </a:r>
            <a:r>
              <a:rPr lang="en-GB" sz="2000" b="1" dirty="0" smtClean="0">
                <a:latin typeface="+mn-lt"/>
              </a:rPr>
              <a:t>, </a:t>
            </a:r>
            <a:r>
              <a:rPr lang="en-GB" sz="2000" b="1" i="1" dirty="0" smtClean="0">
                <a:latin typeface="+mn-lt"/>
              </a:rPr>
              <a:t>“</a:t>
            </a:r>
            <a:r>
              <a:rPr lang="en-GB" sz="2000" b="1" i="1" dirty="0">
                <a:latin typeface="+mn-lt"/>
              </a:rPr>
              <a:t>A Business Intelligence </a:t>
            </a:r>
            <a:r>
              <a:rPr lang="en-GB" sz="2000" b="1" i="1" dirty="0" smtClean="0">
                <a:latin typeface="+mn-lt"/>
              </a:rPr>
              <a:t>System,”</a:t>
            </a:r>
            <a:r>
              <a:rPr lang="en-GB" sz="2000" b="1" dirty="0" smtClean="0">
                <a:latin typeface="+mn-lt"/>
              </a:rPr>
              <a:t> IBM </a:t>
            </a:r>
            <a:r>
              <a:rPr lang="en-GB" sz="2000" b="1" dirty="0">
                <a:latin typeface="+mn-lt"/>
              </a:rPr>
              <a:t>Journal, October 1958</a:t>
            </a:r>
          </a:p>
        </p:txBody>
      </p:sp>
    </p:spTree>
    <p:extLst>
      <p:ext uri="{BB962C8B-B14F-4D97-AF65-F5344CB8AC3E}">
        <p14:creationId xmlns:p14="http://schemas.microsoft.com/office/powerpoint/2010/main" val="5999247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YSTALPERSIST" val="&lt;CrystalAddin Version=&quot;1&quot;/&gt;"/>
</p:tagLst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TEMIS v3.24</Template>
  <TotalTime>9330</TotalTime>
  <Words>2630</Words>
  <Application>Microsoft Macintosh PowerPoint</Application>
  <PresentationFormat>On-screen Show (4:3)</PresentationFormat>
  <Paragraphs>356</Paragraphs>
  <Slides>54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1_Default Design</vt:lpstr>
      <vt:lpstr>Who’s Doing What for Whom, and How? The Social Media Analysis Solution Space </vt:lpstr>
      <vt:lpstr>Deconstruction</vt:lpstr>
      <vt:lpstr>Deconstruction, 2</vt:lpstr>
      <vt:lpstr>Theses</vt:lpstr>
      <vt:lpstr>PowerPoint Presentation</vt:lpstr>
      <vt:lpstr>PowerPoint Presentation</vt:lpstr>
      <vt:lpstr>PowerPoint Presentation</vt:lpstr>
      <vt:lpstr>Data, Information &amp; Knowledge</vt:lpstr>
      <vt:lpstr>PowerPoint Presentation</vt:lpstr>
      <vt:lpstr>Intelligence</vt:lpstr>
      <vt:lpstr>The Popular, Misguided View, 2</vt:lpstr>
      <vt:lpstr>Incomplete!</vt:lpstr>
      <vt:lpstr>PowerPoint Presentation</vt:lpstr>
      <vt:lpstr>What Is Our Vision? Our Goal?</vt:lpstr>
      <vt:lpstr>PowerPoint Presentation</vt:lpstr>
      <vt:lpstr>Business Driven Approaches</vt:lpstr>
      <vt:lpstr>Business Driven Approaches, 2a</vt:lpstr>
      <vt:lpstr>Business Driven Approaches, 3</vt:lpstr>
      <vt:lpstr>Business Driven Approaches, 3’</vt:lpstr>
      <vt:lpstr>PowerPoint Presentation</vt:lpstr>
      <vt:lpstr>Business Driven, 4</vt:lpstr>
      <vt:lpstr>Business Driven Approaches, 5</vt:lpstr>
      <vt:lpstr>Business Driven, 6</vt:lpstr>
      <vt:lpstr>The Race</vt:lpstr>
      <vt:lpstr>Milestones</vt:lpstr>
      <vt:lpstr>What does the market say?</vt:lpstr>
      <vt:lpstr>Users (current &amp; potential) say</vt:lpstr>
      <vt:lpstr>Important sources</vt:lpstr>
      <vt:lpstr>Information in text</vt:lpstr>
      <vt:lpstr>PowerPoint Presentation</vt:lpstr>
      <vt:lpstr>Applications</vt:lpstr>
      <vt:lpstr>Online Commerce</vt:lpstr>
      <vt:lpstr>Voice of the Customer</vt:lpstr>
      <vt:lpstr>E-Discovery and Compliance</vt:lpstr>
      <vt:lpstr>Knowledge, Enrichment &amp; Integration</vt:lpstr>
      <vt:lpstr>A Big Data analytics architecture (HPCC’s)</vt:lpstr>
      <vt:lpstr>Text+ Technology Mashups</vt:lpstr>
      <vt:lpstr>Social Sources</vt:lpstr>
      <vt:lpstr>Sentiment Analysis</vt:lpstr>
      <vt:lpstr>Beyond Polarity</vt:lpstr>
      <vt:lpstr>Intent Analysis</vt:lpstr>
      <vt:lpstr>Complications</vt:lpstr>
      <vt:lpstr>Milestones Re-viewed</vt:lpstr>
      <vt:lpstr>Text Tech Initiatives</vt:lpstr>
      <vt:lpstr>A Focus on Information &amp; Applications</vt:lpstr>
      <vt:lpstr>PowerPoint Presentation</vt:lpstr>
      <vt:lpstr>PowerPoint Presentation</vt:lpstr>
      <vt:lpstr>Software &amp; Platform Options</vt:lpstr>
      <vt:lpstr>Analytical Assets (Open Source)</vt:lpstr>
      <vt:lpstr>PowerPoint Presentation</vt:lpstr>
      <vt:lpstr>PowerPoint Presentation</vt:lpstr>
      <vt:lpstr>PowerPoint Presentation</vt:lpstr>
      <vt:lpstr>PowerPoint Presentation</vt:lpstr>
      <vt:lpstr>Who’s Doing What for Whom, and How? The Social Media Analysis Solution Space 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Extraction and Consolidation from Social Media</dc:title>
  <dc:subject/>
  <dc:creator>Seth Grimes</dc:creator>
  <cp:keywords/>
  <dc:description>KECSM 2012 keynote</dc:description>
  <cp:lastModifiedBy>Seth Grimes</cp:lastModifiedBy>
  <cp:revision>1282</cp:revision>
  <dcterms:created xsi:type="dcterms:W3CDTF">2007-09-07T10:16:35Z</dcterms:created>
  <dcterms:modified xsi:type="dcterms:W3CDTF">2012-11-12T15:29:05Z</dcterms:modified>
  <cp:category/>
</cp:coreProperties>
</file>